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comments/modernComment_272_A0043347.xml" ContentType="application/vnd.ms-powerpoint.comments+xml"/>
  <Override PartName="/ppt/tags/tag3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628" r:id="rId5"/>
    <p:sldId id="626" r:id="rId6"/>
    <p:sldId id="627" r:id="rId7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9B5F9B6-59A6-2917-0065-565315CD0EA4}" name="Mercedes Groba Groba" initials="MG" userId="S::mercedes.groba@eitfood.eu::cf5b86ae-6f3e-4b9e-8bb6-6f3f1ecdae5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4C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3E68A2-CD46-6D4A-9387-15F93043DE46}" v="6" dt="2021-10-08T19:35:54.240"/>
    <p1510:client id="{4CCAE46A-7516-29A1-BAC8-140FAB2ABF2E}" v="14" dt="2021-10-28T11:30:39.424"/>
    <p1510:client id="{7B0D0071-D418-5FE8-29D2-2E2DCBE5E3E8}" v="2" dt="2023-08-18T08:01:39.4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40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ick Ducher" userId="b077a4b5-179f-441a-a9fc-33f888f4a921" providerId="ADAL" clId="{153E68A2-CD46-6D4A-9387-15F93043DE46}"/>
    <pc:docChg chg="undo custSel modSld">
      <pc:chgData name="Annick Ducher" userId="b077a4b5-179f-441a-a9fc-33f888f4a921" providerId="ADAL" clId="{153E68A2-CD46-6D4A-9387-15F93043DE46}" dt="2021-10-08T19:36:27.066" v="23" actId="207"/>
      <pc:docMkLst>
        <pc:docMk/>
      </pc:docMkLst>
      <pc:sldChg chg="addSp modSp mod">
        <pc:chgData name="Annick Ducher" userId="b077a4b5-179f-441a-a9fc-33f888f4a921" providerId="ADAL" clId="{153E68A2-CD46-6D4A-9387-15F93043DE46}" dt="2021-10-08T19:36:27.066" v="23" actId="207"/>
        <pc:sldMkLst>
          <pc:docMk/>
          <pc:sldMk cId="2684629831" sldId="626"/>
        </pc:sldMkLst>
        <pc:spChg chg="mod">
          <ac:chgData name="Annick Ducher" userId="b077a4b5-179f-441a-a9fc-33f888f4a921" providerId="ADAL" clId="{153E68A2-CD46-6D4A-9387-15F93043DE46}" dt="2021-10-08T19:36:23.757" v="22" actId="207"/>
          <ac:spMkLst>
            <pc:docMk/>
            <pc:sldMk cId="2684629831" sldId="626"/>
            <ac:spMk id="6" creationId="{00000000-0000-0000-0000-000000000000}"/>
          </ac:spMkLst>
        </pc:spChg>
        <pc:spChg chg="mod">
          <ac:chgData name="Annick Ducher" userId="b077a4b5-179f-441a-a9fc-33f888f4a921" providerId="ADAL" clId="{153E68A2-CD46-6D4A-9387-15F93043DE46}" dt="2021-10-08T19:36:27.066" v="23" actId="207"/>
          <ac:spMkLst>
            <pc:docMk/>
            <pc:sldMk cId="2684629831" sldId="626"/>
            <ac:spMk id="8" creationId="{641AC912-1AE0-4246-83B8-C8966DDBB9AA}"/>
          </ac:spMkLst>
        </pc:spChg>
        <pc:picChg chg="add mod">
          <ac:chgData name="Annick Ducher" userId="b077a4b5-179f-441a-a9fc-33f888f4a921" providerId="ADAL" clId="{153E68A2-CD46-6D4A-9387-15F93043DE46}" dt="2021-10-08T19:35:32.145" v="13"/>
          <ac:picMkLst>
            <pc:docMk/>
            <pc:sldMk cId="2684629831" sldId="626"/>
            <ac:picMk id="51" creationId="{A32301C2-F898-0B47-9DB6-19FCE7C389BC}"/>
          </ac:picMkLst>
        </pc:picChg>
        <pc:picChg chg="add mod">
          <ac:chgData name="Annick Ducher" userId="b077a4b5-179f-441a-a9fc-33f888f4a921" providerId="ADAL" clId="{153E68A2-CD46-6D4A-9387-15F93043DE46}" dt="2021-10-08T19:35:51.761" v="17" actId="1076"/>
          <ac:picMkLst>
            <pc:docMk/>
            <pc:sldMk cId="2684629831" sldId="626"/>
            <ac:picMk id="52" creationId="{AD46276F-98E6-1C44-A489-27D22B70091D}"/>
          </ac:picMkLst>
        </pc:picChg>
      </pc:sldChg>
      <pc:sldChg chg="addSp modSp mod">
        <pc:chgData name="Annick Ducher" userId="b077a4b5-179f-441a-a9fc-33f888f4a921" providerId="ADAL" clId="{153E68A2-CD46-6D4A-9387-15F93043DE46}" dt="2021-10-08T19:36:16.992" v="21" actId="207"/>
        <pc:sldMkLst>
          <pc:docMk/>
          <pc:sldMk cId="1500995426" sldId="627"/>
        </pc:sldMkLst>
        <pc:spChg chg="mod">
          <ac:chgData name="Annick Ducher" userId="b077a4b5-179f-441a-a9fc-33f888f4a921" providerId="ADAL" clId="{153E68A2-CD46-6D4A-9387-15F93043DE46}" dt="2021-10-08T19:36:16.992" v="21" actId="207"/>
          <ac:spMkLst>
            <pc:docMk/>
            <pc:sldMk cId="1500995426" sldId="627"/>
            <ac:spMk id="3" creationId="{53B0B43C-87C5-481C-9996-3289FE953EFF}"/>
          </ac:spMkLst>
        </pc:spChg>
        <pc:spChg chg="mod">
          <ac:chgData name="Annick Ducher" userId="b077a4b5-179f-441a-a9fc-33f888f4a921" providerId="ADAL" clId="{153E68A2-CD46-6D4A-9387-15F93043DE46}" dt="2021-10-08T19:36:13.290" v="20" actId="207"/>
          <ac:spMkLst>
            <pc:docMk/>
            <pc:sldMk cId="1500995426" sldId="627"/>
            <ac:spMk id="6" creationId="{00000000-0000-0000-0000-000000000000}"/>
          </ac:spMkLst>
        </pc:spChg>
        <pc:picChg chg="add mod">
          <ac:chgData name="Annick Ducher" userId="b077a4b5-179f-441a-a9fc-33f888f4a921" providerId="ADAL" clId="{153E68A2-CD46-6D4A-9387-15F93043DE46}" dt="2021-10-08T19:35:41.881" v="15" actId="1076"/>
          <ac:picMkLst>
            <pc:docMk/>
            <pc:sldMk cId="1500995426" sldId="627"/>
            <ac:picMk id="51" creationId="{87F3A3D4-A492-5D44-9A16-12621E2682ED}"/>
          </ac:picMkLst>
        </pc:picChg>
        <pc:picChg chg="add mod">
          <ac:chgData name="Annick Ducher" userId="b077a4b5-179f-441a-a9fc-33f888f4a921" providerId="ADAL" clId="{153E68A2-CD46-6D4A-9387-15F93043DE46}" dt="2021-10-08T19:35:57.185" v="19" actId="1076"/>
          <ac:picMkLst>
            <pc:docMk/>
            <pc:sldMk cId="1500995426" sldId="627"/>
            <ac:picMk id="52" creationId="{DC38F37A-747B-754C-9BB8-6441A24C13A6}"/>
          </ac:picMkLst>
        </pc:picChg>
      </pc:sldChg>
      <pc:sldChg chg="addSp delSp modSp mod setBg addAnim delAnim">
        <pc:chgData name="Annick Ducher" userId="b077a4b5-179f-441a-a9fc-33f888f4a921" providerId="ADAL" clId="{153E68A2-CD46-6D4A-9387-15F93043DE46}" dt="2021-10-08T19:35:28.336" v="12" actId="26606"/>
        <pc:sldMkLst>
          <pc:docMk/>
          <pc:sldMk cId="2813915286" sldId="628"/>
        </pc:sldMkLst>
        <pc:spChg chg="mod ord">
          <ac:chgData name="Annick Ducher" userId="b077a4b5-179f-441a-a9fc-33f888f4a921" providerId="ADAL" clId="{153E68A2-CD46-6D4A-9387-15F93043DE46}" dt="2021-10-08T19:35:28.336" v="12" actId="26606"/>
          <ac:spMkLst>
            <pc:docMk/>
            <pc:sldMk cId="2813915286" sldId="628"/>
            <ac:spMk id="6" creationId="{2A0AA077-FE77-4177-9988-5328D933FCE4}"/>
          </ac:spMkLst>
        </pc:spChg>
        <pc:spChg chg="mod">
          <ac:chgData name="Annick Ducher" userId="b077a4b5-179f-441a-a9fc-33f888f4a921" providerId="ADAL" clId="{153E68A2-CD46-6D4A-9387-15F93043DE46}" dt="2021-10-08T19:35:28.336" v="12" actId="26606"/>
          <ac:spMkLst>
            <pc:docMk/>
            <pc:sldMk cId="2813915286" sldId="628"/>
            <ac:spMk id="7" creationId="{43E9CCDF-48F1-492A-B479-8F075AA37862}"/>
          </ac:spMkLst>
        </pc:spChg>
        <pc:spChg chg="add del">
          <ac:chgData name="Annick Ducher" userId="b077a4b5-179f-441a-a9fc-33f888f4a921" providerId="ADAL" clId="{153E68A2-CD46-6D4A-9387-15F93043DE46}" dt="2021-10-08T19:35:28.336" v="12" actId="26606"/>
          <ac:spMkLst>
            <pc:docMk/>
            <pc:sldMk cId="2813915286" sldId="628"/>
            <ac:spMk id="12" creationId="{88294908-8B00-4F58-BBBA-20F71A40AA9E}"/>
          </ac:spMkLst>
        </pc:spChg>
        <pc:spChg chg="add del">
          <ac:chgData name="Annick Ducher" userId="b077a4b5-179f-441a-a9fc-33f888f4a921" providerId="ADAL" clId="{153E68A2-CD46-6D4A-9387-15F93043DE46}" dt="2021-10-08T19:35:28.336" v="12" actId="26606"/>
          <ac:spMkLst>
            <pc:docMk/>
            <pc:sldMk cId="2813915286" sldId="628"/>
            <ac:spMk id="14" creationId="{4364C879-1404-4203-8E9D-CC5DE0A621A2}"/>
          </ac:spMkLst>
        </pc:spChg>
        <pc:spChg chg="add del">
          <ac:chgData name="Annick Ducher" userId="b077a4b5-179f-441a-a9fc-33f888f4a921" providerId="ADAL" clId="{153E68A2-CD46-6D4A-9387-15F93043DE46}" dt="2021-10-08T19:35:28.336" v="12" actId="26606"/>
          <ac:spMkLst>
            <pc:docMk/>
            <pc:sldMk cId="2813915286" sldId="628"/>
            <ac:spMk id="16" creationId="{84617302-4B0D-4351-A6BB-6F0930D943AC}"/>
          </ac:spMkLst>
        </pc:spChg>
        <pc:spChg chg="add del">
          <ac:chgData name="Annick Ducher" userId="b077a4b5-179f-441a-a9fc-33f888f4a921" providerId="ADAL" clId="{153E68A2-CD46-6D4A-9387-15F93043DE46}" dt="2021-10-08T19:35:28.336" v="12" actId="26606"/>
          <ac:spMkLst>
            <pc:docMk/>
            <pc:sldMk cId="2813915286" sldId="628"/>
            <ac:spMk id="18" creationId="{DA2C7802-C2E0-4218-8F89-8DD7CCD2CD1C}"/>
          </ac:spMkLst>
        </pc:spChg>
        <pc:spChg chg="add del">
          <ac:chgData name="Annick Ducher" userId="b077a4b5-179f-441a-a9fc-33f888f4a921" providerId="ADAL" clId="{153E68A2-CD46-6D4A-9387-15F93043DE46}" dt="2021-10-08T19:35:28.336" v="12" actId="26606"/>
          <ac:spMkLst>
            <pc:docMk/>
            <pc:sldMk cId="2813915286" sldId="628"/>
            <ac:spMk id="20" creationId="{A6D7111A-21E5-4EE9-8A78-10E5530F0116}"/>
          </ac:spMkLst>
        </pc:spChg>
        <pc:spChg chg="add del">
          <ac:chgData name="Annick Ducher" userId="b077a4b5-179f-441a-a9fc-33f888f4a921" providerId="ADAL" clId="{153E68A2-CD46-6D4A-9387-15F93043DE46}" dt="2021-10-08T19:35:28.336" v="12" actId="26606"/>
          <ac:spMkLst>
            <pc:docMk/>
            <pc:sldMk cId="2813915286" sldId="628"/>
            <ac:spMk id="22" creationId="{A3969E80-A77B-49FC-9122-D89AFD5EE118}"/>
          </ac:spMkLst>
        </pc:spChg>
        <pc:spChg chg="add del">
          <ac:chgData name="Annick Ducher" userId="b077a4b5-179f-441a-a9fc-33f888f4a921" providerId="ADAL" clId="{153E68A2-CD46-6D4A-9387-15F93043DE46}" dt="2021-10-08T19:35:28.336" v="12" actId="26606"/>
          <ac:spMkLst>
            <pc:docMk/>
            <pc:sldMk cId="2813915286" sldId="628"/>
            <ac:spMk id="24" creationId="{1849CA57-76BD-4CF2-80BA-D7A46A01B7B1}"/>
          </ac:spMkLst>
        </pc:spChg>
        <pc:spChg chg="add del">
          <ac:chgData name="Annick Ducher" userId="b077a4b5-179f-441a-a9fc-33f888f4a921" providerId="ADAL" clId="{153E68A2-CD46-6D4A-9387-15F93043DE46}" dt="2021-10-08T19:35:28.336" v="12" actId="26606"/>
          <ac:spMkLst>
            <pc:docMk/>
            <pc:sldMk cId="2813915286" sldId="628"/>
            <ac:spMk id="26" creationId="{35E9085E-E730-4768-83D4-6CB7E9897153}"/>
          </ac:spMkLst>
        </pc:spChg>
        <pc:spChg chg="add del">
          <ac:chgData name="Annick Ducher" userId="b077a4b5-179f-441a-a9fc-33f888f4a921" providerId="ADAL" clId="{153E68A2-CD46-6D4A-9387-15F93043DE46}" dt="2021-10-08T19:35:28.336" v="12" actId="26606"/>
          <ac:spMkLst>
            <pc:docMk/>
            <pc:sldMk cId="2813915286" sldId="628"/>
            <ac:spMk id="28" creationId="{973272FE-A474-4CAE-8CA2-BCC8B476C3F4}"/>
          </ac:spMkLst>
        </pc:spChg>
        <pc:spChg chg="add del">
          <ac:chgData name="Annick Ducher" userId="b077a4b5-179f-441a-a9fc-33f888f4a921" providerId="ADAL" clId="{153E68A2-CD46-6D4A-9387-15F93043DE46}" dt="2021-10-08T19:35:28.336" v="12" actId="26606"/>
          <ac:spMkLst>
            <pc:docMk/>
            <pc:sldMk cId="2813915286" sldId="628"/>
            <ac:spMk id="30" creationId="{E07981EA-05A6-437C-88D7-B377B92B031D}"/>
          </ac:spMkLst>
        </pc:spChg>
        <pc:spChg chg="add del">
          <ac:chgData name="Annick Ducher" userId="b077a4b5-179f-441a-a9fc-33f888f4a921" providerId="ADAL" clId="{153E68A2-CD46-6D4A-9387-15F93043DE46}" dt="2021-10-08T19:35:28.336" v="12" actId="26606"/>
          <ac:spMkLst>
            <pc:docMk/>
            <pc:sldMk cId="2813915286" sldId="628"/>
            <ac:spMk id="32" creationId="{15E3C750-986E-4769-B1AE-49289FBEE757}"/>
          </ac:spMkLst>
        </pc:spChg>
        <pc:picChg chg="add mod">
          <ac:chgData name="Annick Ducher" userId="b077a4b5-179f-441a-a9fc-33f888f4a921" providerId="ADAL" clId="{153E68A2-CD46-6D4A-9387-15F93043DE46}" dt="2021-10-08T19:34:43.970" v="2" actId="1076"/>
          <ac:picMkLst>
            <pc:docMk/>
            <pc:sldMk cId="2813915286" sldId="628"/>
            <ac:picMk id="4" creationId="{E16DC1EE-5233-9A4A-B4B5-07FAC5C5CF44}"/>
          </ac:picMkLst>
        </pc:picChg>
        <pc:picChg chg="add mod">
          <ac:chgData name="Annick Ducher" userId="b077a4b5-179f-441a-a9fc-33f888f4a921" providerId="ADAL" clId="{153E68A2-CD46-6D4A-9387-15F93043DE46}" dt="2021-10-08T19:35:21.018" v="8"/>
          <ac:picMkLst>
            <pc:docMk/>
            <pc:sldMk cId="2813915286" sldId="628"/>
            <ac:picMk id="5" creationId="{76686286-1C9B-E346-AD32-DD01696DC19B}"/>
          </ac:picMkLst>
        </pc:picChg>
      </pc:sldChg>
    </pc:docChg>
  </pc:docChgLst>
  <pc:docChgLst>
    <pc:chgData name="Kristyn Zalota" userId="S::kristyn.zalota@eitfood.eu::7267e937-9430-45dc-be30-b191f867ac38" providerId="AD" clId="Web-{4CCAE46A-7516-29A1-BAC8-140FAB2ABF2E}"/>
    <pc:docChg chg="modSld">
      <pc:chgData name="Kristyn Zalota" userId="S::kristyn.zalota@eitfood.eu::7267e937-9430-45dc-be30-b191f867ac38" providerId="AD" clId="Web-{4CCAE46A-7516-29A1-BAC8-140FAB2ABF2E}" dt="2021-10-28T11:30:39.424" v="12"/>
      <pc:docMkLst>
        <pc:docMk/>
      </pc:docMkLst>
      <pc:sldChg chg="addSp delSp modSp">
        <pc:chgData name="Kristyn Zalota" userId="S::kristyn.zalota@eitfood.eu::7267e937-9430-45dc-be30-b191f867ac38" providerId="AD" clId="Web-{4CCAE46A-7516-29A1-BAC8-140FAB2ABF2E}" dt="2021-10-28T11:30:19.048" v="8"/>
        <pc:sldMkLst>
          <pc:docMk/>
          <pc:sldMk cId="2684629831" sldId="626"/>
        </pc:sldMkLst>
        <pc:picChg chg="add mod">
          <ac:chgData name="Kristyn Zalota" userId="S::kristyn.zalota@eitfood.eu::7267e937-9430-45dc-be30-b191f867ac38" providerId="AD" clId="Web-{4CCAE46A-7516-29A1-BAC8-140FAB2ABF2E}" dt="2021-10-28T11:30:16.220" v="7" actId="1076"/>
          <ac:picMkLst>
            <pc:docMk/>
            <pc:sldMk cId="2684629831" sldId="626"/>
            <ac:picMk id="3" creationId="{2B39C41C-3EE0-4A6A-9112-F1F9012D0901}"/>
          </ac:picMkLst>
        </pc:picChg>
        <pc:picChg chg="del">
          <ac:chgData name="Kristyn Zalota" userId="S::kristyn.zalota@eitfood.eu::7267e937-9430-45dc-be30-b191f867ac38" providerId="AD" clId="Web-{4CCAE46A-7516-29A1-BAC8-140FAB2ABF2E}" dt="2021-10-28T11:30:12.314" v="6"/>
          <ac:picMkLst>
            <pc:docMk/>
            <pc:sldMk cId="2684629831" sldId="626"/>
            <ac:picMk id="51" creationId="{A32301C2-F898-0B47-9DB6-19FCE7C389BC}"/>
          </ac:picMkLst>
        </pc:picChg>
        <pc:picChg chg="del">
          <ac:chgData name="Kristyn Zalota" userId="S::kristyn.zalota@eitfood.eu::7267e937-9430-45dc-be30-b191f867ac38" providerId="AD" clId="Web-{4CCAE46A-7516-29A1-BAC8-140FAB2ABF2E}" dt="2021-10-28T11:30:19.048" v="8"/>
          <ac:picMkLst>
            <pc:docMk/>
            <pc:sldMk cId="2684629831" sldId="626"/>
            <ac:picMk id="52" creationId="{AD46276F-98E6-1C44-A489-27D22B70091D}"/>
          </ac:picMkLst>
        </pc:picChg>
      </pc:sldChg>
      <pc:sldChg chg="addSp delSp modSp">
        <pc:chgData name="Kristyn Zalota" userId="S::kristyn.zalota@eitfood.eu::7267e937-9430-45dc-be30-b191f867ac38" providerId="AD" clId="Web-{4CCAE46A-7516-29A1-BAC8-140FAB2ABF2E}" dt="2021-10-28T11:30:39.424" v="12"/>
        <pc:sldMkLst>
          <pc:docMk/>
          <pc:sldMk cId="1500995426" sldId="627"/>
        </pc:sldMkLst>
        <pc:spChg chg="mod">
          <ac:chgData name="Kristyn Zalota" userId="S::kristyn.zalota@eitfood.eu::7267e937-9430-45dc-be30-b191f867ac38" providerId="AD" clId="Web-{4CCAE46A-7516-29A1-BAC8-140FAB2ABF2E}" dt="2021-10-28T11:30:31.330" v="11" actId="1076"/>
          <ac:spMkLst>
            <pc:docMk/>
            <pc:sldMk cId="1500995426" sldId="627"/>
            <ac:spMk id="3" creationId="{53B0B43C-87C5-481C-9996-3289FE953EFF}"/>
          </ac:spMkLst>
        </pc:spChg>
        <pc:picChg chg="add">
          <ac:chgData name="Kristyn Zalota" userId="S::kristyn.zalota@eitfood.eu::7267e937-9430-45dc-be30-b191f867ac38" providerId="AD" clId="Web-{4CCAE46A-7516-29A1-BAC8-140FAB2ABF2E}" dt="2021-10-28T11:30:39.424" v="12"/>
          <ac:picMkLst>
            <pc:docMk/>
            <pc:sldMk cId="1500995426" sldId="627"/>
            <ac:picMk id="4" creationId="{74F9C4BA-26ED-4253-842A-580EA20F8CCE}"/>
          </ac:picMkLst>
        </pc:picChg>
        <pc:picChg chg="del">
          <ac:chgData name="Kristyn Zalota" userId="S::kristyn.zalota@eitfood.eu::7267e937-9430-45dc-be30-b191f867ac38" providerId="AD" clId="Web-{4CCAE46A-7516-29A1-BAC8-140FAB2ABF2E}" dt="2021-10-28T11:30:24.048" v="9"/>
          <ac:picMkLst>
            <pc:docMk/>
            <pc:sldMk cId="1500995426" sldId="627"/>
            <ac:picMk id="51" creationId="{87F3A3D4-A492-5D44-9A16-12621E2682ED}"/>
          </ac:picMkLst>
        </pc:picChg>
        <pc:picChg chg="del">
          <ac:chgData name="Kristyn Zalota" userId="S::kristyn.zalota@eitfood.eu::7267e937-9430-45dc-be30-b191f867ac38" providerId="AD" clId="Web-{4CCAE46A-7516-29A1-BAC8-140FAB2ABF2E}" dt="2021-10-28T11:30:25.908" v="10"/>
          <ac:picMkLst>
            <pc:docMk/>
            <pc:sldMk cId="1500995426" sldId="627"/>
            <ac:picMk id="52" creationId="{DC38F37A-747B-754C-9BB8-6441A24C13A6}"/>
          </ac:picMkLst>
        </pc:picChg>
      </pc:sldChg>
      <pc:sldChg chg="addSp delSp modSp">
        <pc:chgData name="Kristyn Zalota" userId="S::kristyn.zalota@eitfood.eu::7267e937-9430-45dc-be30-b191f867ac38" providerId="AD" clId="Web-{4CCAE46A-7516-29A1-BAC8-140FAB2ABF2E}" dt="2021-10-28T11:29:59.423" v="4" actId="1076"/>
        <pc:sldMkLst>
          <pc:docMk/>
          <pc:sldMk cId="2813915286" sldId="628"/>
        </pc:sldMkLst>
        <pc:picChg chg="add mod">
          <ac:chgData name="Kristyn Zalota" userId="S::kristyn.zalota@eitfood.eu::7267e937-9430-45dc-be30-b191f867ac38" providerId="AD" clId="Web-{4CCAE46A-7516-29A1-BAC8-140FAB2ABF2E}" dt="2021-10-28T11:29:59.423" v="4" actId="1076"/>
          <ac:picMkLst>
            <pc:docMk/>
            <pc:sldMk cId="2813915286" sldId="628"/>
            <ac:picMk id="2" creationId="{524415DC-B647-4C22-A126-93A43DB9993A}"/>
          </ac:picMkLst>
        </pc:picChg>
        <pc:picChg chg="del">
          <ac:chgData name="Kristyn Zalota" userId="S::kristyn.zalota@eitfood.eu::7267e937-9430-45dc-be30-b191f867ac38" providerId="AD" clId="Web-{4CCAE46A-7516-29A1-BAC8-140FAB2ABF2E}" dt="2021-10-28T11:29:42.328" v="2"/>
          <ac:picMkLst>
            <pc:docMk/>
            <pc:sldMk cId="2813915286" sldId="628"/>
            <ac:picMk id="4" creationId="{E16DC1EE-5233-9A4A-B4B5-07FAC5C5CF44}"/>
          </ac:picMkLst>
        </pc:picChg>
        <pc:picChg chg="del">
          <ac:chgData name="Kristyn Zalota" userId="S::kristyn.zalota@eitfood.eu::7267e937-9430-45dc-be30-b191f867ac38" providerId="AD" clId="Web-{4CCAE46A-7516-29A1-BAC8-140FAB2ABF2E}" dt="2021-10-28T11:29:47.782" v="3"/>
          <ac:picMkLst>
            <pc:docMk/>
            <pc:sldMk cId="2813915286" sldId="628"/>
            <ac:picMk id="5" creationId="{76686286-1C9B-E346-AD32-DD01696DC19B}"/>
          </ac:picMkLst>
        </pc:picChg>
      </pc:sldChg>
    </pc:docChg>
  </pc:docChgLst>
  <pc:docChgLst>
    <pc:chgData name="Mercedes Groba Groba" userId="S::mercedes.groba@eitfood.eu::cf5b86ae-6f3e-4b9e-8bb6-6f3f1ecdae5f" providerId="AD" clId="Web-{7B0D0071-D418-5FE8-29D2-2E2DCBE5E3E8}"/>
    <pc:docChg chg="mod">
      <pc:chgData name="Mercedes Groba Groba" userId="S::mercedes.groba@eitfood.eu::cf5b86ae-6f3e-4b9e-8bb6-6f3f1ecdae5f" providerId="AD" clId="Web-{7B0D0071-D418-5FE8-29D2-2E2DCBE5E3E8}" dt="2023-08-18T08:01:39.491" v="1"/>
      <pc:docMkLst>
        <pc:docMk/>
      </pc:docMkLst>
      <pc:sldChg chg="addCm">
        <pc:chgData name="Mercedes Groba Groba" userId="S::mercedes.groba@eitfood.eu::cf5b86ae-6f3e-4b9e-8bb6-6f3f1ecdae5f" providerId="AD" clId="Web-{7B0D0071-D418-5FE8-29D2-2E2DCBE5E3E8}" dt="2023-08-18T08:01:39.491" v="1"/>
        <pc:sldMkLst>
          <pc:docMk/>
          <pc:sldMk cId="2684629831" sldId="62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ercedes Groba Groba" userId="S::mercedes.groba@eitfood.eu::cf5b86ae-6f3e-4b9e-8bb6-6f3f1ecdae5f" providerId="AD" clId="Web-{7B0D0071-D418-5FE8-29D2-2E2DCBE5E3E8}" dt="2023-08-18T08:01:39.491" v="1"/>
              <pc2:cmMkLst xmlns:pc2="http://schemas.microsoft.com/office/powerpoint/2019/9/main/command">
                <pc:docMk/>
                <pc:sldMk cId="2684629831" sldId="626"/>
                <pc2:cmMk id="{D067AC7F-159B-4E2B-939C-DC6E27BDC66F}"/>
              </pc2:cmMkLst>
            </pc226:cmChg>
          </p:ext>
        </pc:extLst>
      </pc:sldChg>
    </pc:docChg>
  </pc:docChgLst>
</pc:chgInfo>
</file>

<file path=ppt/comments/modernComment_272_A0043347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D067AC7F-159B-4E2B-939C-DC6E27BDC66F}" authorId="{D9B5F9B6-59A6-2917-0065-565315CD0EA4}" created="2023-08-18T08:01:39.491">
    <pc:sldMkLst xmlns:pc="http://schemas.microsoft.com/office/powerpoint/2013/main/command">
      <pc:docMk/>
      <pc:sldMk cId="2684629831" sldId="626"/>
    </pc:sldMkLst>
    <p188:txBody>
      <a:bodyPr/>
      <a:lstStyle/>
      <a:p>
        <a:r>
          <a:rPr lang="en-GB"/>
          <a:t>for non-commercial project, include the generated impact such as  social, health or consumer behaviour interventions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4D6EF-24D6-4535-8FE5-830B1FDF40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1DAC4A-D88A-4133-B469-2D8250913D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7F5509-1DB4-43F5-B9C7-FE3374A10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4503D-640B-450C-AB72-0F2D44E5DB63}" type="datetimeFigureOut">
              <a:rPr lang="en-BE" smtClean="0"/>
              <a:t>08/18/2023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9E571F-53A9-449D-A3B7-366E16DD7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E09C4-AD61-40FF-BB79-AFF1D0E53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AA42F-179D-41E9-84D7-9E6B0E9CA253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918320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51F20-48ED-436A-92ED-A8BC3F886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EE4116-D052-4965-9809-31AE5E8419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F1F2F1-71F5-4A9E-A877-D5E4F122F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4503D-640B-450C-AB72-0F2D44E5DB63}" type="datetimeFigureOut">
              <a:rPr lang="en-BE" smtClean="0"/>
              <a:t>08/18/2023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A0CB9-44D5-4EB6-9D27-95FF56E13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FD7395-D351-458B-938C-C49B92BFC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AA42F-179D-41E9-84D7-9E6B0E9CA253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994515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3D8283-D355-40CB-AE18-6CBBF47E28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C5BAAF-1F13-49B9-A9F7-E580768F0A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135C62-353A-4AC4-BE1A-1186B6C76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4503D-640B-450C-AB72-0F2D44E5DB63}" type="datetimeFigureOut">
              <a:rPr lang="en-BE" smtClean="0"/>
              <a:t>08/18/2023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D811AA-6A31-46DE-BA01-3C7608A67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DCF68C-FAFA-4422-BD42-E57906222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AA42F-179D-41E9-84D7-9E6B0E9CA253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473739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ndard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052238927"/>
              </p:ext>
            </p:extLst>
          </p:nvPr>
        </p:nvGraphicFramePr>
        <p:xfrm>
          <a:off x="1955" y="158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7" name="Objekt 6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55" y="1589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6062" y="296652"/>
            <a:ext cx="11519877" cy="900100"/>
          </a:xfrm>
        </p:spPr>
        <p:txBody>
          <a:bodyPr anchor="ctr"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36062" y="1448780"/>
            <a:ext cx="11519877" cy="4680000"/>
          </a:xfrm>
        </p:spPr>
        <p:txBody>
          <a:bodyPr vert="horz" lIns="0" tIns="0" rIns="0" bIns="0" rtlCol="0">
            <a:noAutofit/>
          </a:bodyPr>
          <a:lstStyle>
            <a:lvl1pPr>
              <a:defRPr lang="de-CH" dirty="0" smtClean="0"/>
            </a:lvl1pPr>
            <a:lvl2pPr>
              <a:defRPr lang="de-CH" dirty="0" smtClean="0"/>
            </a:lvl2pPr>
            <a:lvl3pPr>
              <a:defRPr lang="de-CH" dirty="0" smtClean="0"/>
            </a:lvl3pPr>
            <a:lvl4pPr>
              <a:defRPr lang="de-CH" dirty="0" smtClean="0"/>
            </a:lvl4pPr>
            <a:lvl5pPr>
              <a:defRPr lang="de-CH" dirty="0" smtClean="0"/>
            </a:lvl5pPr>
          </a:lstStyle>
          <a:p>
            <a:pPr marL="266700" lvl="0" indent="-266700"/>
            <a:r>
              <a:rPr lang="de-DE"/>
              <a:t>Textmasterformat bearbeiten</a:t>
            </a:r>
          </a:p>
          <a:p>
            <a:pPr marL="266700" lvl="1" indent="-266700"/>
            <a:r>
              <a:rPr lang="de-DE"/>
              <a:t>Zweite Ebene</a:t>
            </a:r>
          </a:p>
          <a:p>
            <a:pPr marL="266700" lvl="2" indent="-266700"/>
            <a:r>
              <a:rPr lang="de-DE"/>
              <a:t>Dritte Ebene</a:t>
            </a:r>
          </a:p>
          <a:p>
            <a:pPr marL="266700" lvl="3" indent="-266700"/>
            <a:r>
              <a:rPr lang="de-DE"/>
              <a:t>Vierte Ebene</a:t>
            </a:r>
          </a:p>
          <a:p>
            <a:pPr marL="266700" lvl="4" indent="-266700"/>
            <a:r>
              <a:rPr lang="de-DE"/>
              <a:t>Fünfte Ebene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FF74F-E1A6-4AF4-9EA0-E1B62FF4619A}" type="datetime1">
              <a:rPr lang="de-CH" smtClean="0"/>
              <a:t>18.08.2023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930614" y="6513748"/>
            <a:ext cx="6978462" cy="180000"/>
          </a:xfrm>
          <a:prstGeom prst="rect">
            <a:avLst/>
          </a:prstGeom>
        </p:spPr>
        <p:txBody>
          <a:bodyPr/>
          <a:lstStyle/>
          <a:p>
            <a:r>
              <a:rPr lang="de-CH" dirty="0"/>
              <a:t>eXcellence Team | Projekt | Anlass | Abteilung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583EE-7344-419B-A870-BBB20F611C62}" type="slidenum">
              <a:rPr lang="de-CH" smtClean="0"/>
              <a:t>‹#›</a:t>
            </a:fld>
            <a:endParaRPr lang="de-CH" dirty="0"/>
          </a:p>
        </p:txBody>
      </p:sp>
      <p:sp>
        <p:nvSpPr>
          <p:cNvPr id="11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2" y="1196752"/>
            <a:ext cx="11519877" cy="252028"/>
          </a:xfrm>
        </p:spPr>
        <p:txBody>
          <a:bodyPr anchor="ctr"/>
          <a:lstStyle>
            <a:lvl1pPr marL="0" indent="0">
              <a:spcBef>
                <a:spcPts val="0"/>
              </a:spcBef>
              <a:buFontTx/>
              <a:buNone/>
              <a:defRPr lang="de-CH" sz="1400" b="1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spcBef>
                <a:spcPts val="0"/>
              </a:spcBef>
              <a:defRPr sz="1200"/>
            </a:lvl2pPr>
            <a:lvl3pPr>
              <a:spcBef>
                <a:spcPts val="0"/>
              </a:spcBef>
              <a:defRPr sz="1200"/>
            </a:lvl3pPr>
            <a:lvl4pPr>
              <a:spcBef>
                <a:spcPts val="0"/>
              </a:spcBef>
              <a:defRPr sz="1200"/>
            </a:lvl4pPr>
            <a:lvl5pPr>
              <a:spcBef>
                <a:spcPts val="0"/>
              </a:spcBef>
              <a:defRPr sz="1200"/>
            </a:lvl5pPr>
          </a:lstStyle>
          <a:p>
            <a:pPr lvl="0"/>
            <a:r>
              <a:rPr lang="de-CH" dirty="0"/>
              <a:t>Untertitel bearbeiten</a:t>
            </a:r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36062" y="6129300"/>
            <a:ext cx="11519877" cy="216000"/>
          </a:xfrm>
        </p:spPr>
        <p:txBody>
          <a:bodyPr anchor="ctr" anchorCtr="0"/>
          <a:lstStyle>
            <a:lvl1pPr marL="0" indent="0">
              <a:spcBef>
                <a:spcPts val="0"/>
              </a:spcBef>
              <a:buFontTx/>
              <a:buNone/>
              <a:defRPr sz="800" i="0"/>
            </a:lvl1pPr>
          </a:lstStyle>
          <a:p>
            <a:pPr lvl="0"/>
            <a:r>
              <a:rPr lang="de-CH" dirty="0"/>
              <a:t>Fussnote einfügen</a:t>
            </a:r>
          </a:p>
        </p:txBody>
      </p:sp>
    </p:spTree>
    <p:extLst>
      <p:ext uri="{BB962C8B-B14F-4D97-AF65-F5344CB8AC3E}">
        <p14:creationId xmlns:p14="http://schemas.microsoft.com/office/powerpoint/2010/main" val="3669577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5BC04-38F1-45AC-8381-2013BDA6E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10149-A468-4982-B856-EA659E378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34DEB6-86CB-4520-87B7-DF6F684C9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4503D-640B-450C-AB72-0F2D44E5DB63}" type="datetimeFigureOut">
              <a:rPr lang="en-BE" smtClean="0"/>
              <a:t>08/18/2023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0A2F8-5391-492F-92C5-EA9FA67BB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027847-F00E-4815-874C-310C5AE6C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AA42F-179D-41E9-84D7-9E6B0E9CA253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024101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967A1-37F9-4FDB-8933-AF1E66838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FCC613-8039-4884-83ED-D75B222D39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86FF92-C721-4F15-814E-8BB078ED0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4503D-640B-450C-AB72-0F2D44E5DB63}" type="datetimeFigureOut">
              <a:rPr lang="en-BE" smtClean="0"/>
              <a:t>08/18/2023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AC5715-DB6B-44A6-8EED-B316A57DA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B200F6-CB73-4FD8-8D2A-66CDD17E3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AA42F-179D-41E9-84D7-9E6B0E9CA253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221024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E7EF1-BF9E-4917-BAFD-80789E5B6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CC4BB5-7569-4673-B8CD-B2A2562ECE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7443C7-7105-41E5-B77A-1CA1E10470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FACA71-2A43-40FD-83A5-23BD8019E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4503D-640B-450C-AB72-0F2D44E5DB63}" type="datetimeFigureOut">
              <a:rPr lang="en-BE" smtClean="0"/>
              <a:t>08/18/2023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656B37-BD0E-4E6E-A26E-4EB38E6E0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79CA3-10B4-41F2-91B9-40FB5DDFF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AA42F-179D-41E9-84D7-9E6B0E9CA253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965545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1A83D-42F7-4598-A14B-E86C6FD4E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E3DF45-B805-48C1-A61B-C67C118D53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1F7257-F3FB-40B5-A696-2158F820A8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6FD9B3-82AE-47BE-970F-5D990282A2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60091-986C-4C43-BA0D-175101A830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A18249-F708-41AC-98C1-F35A0A480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4503D-640B-450C-AB72-0F2D44E5DB63}" type="datetimeFigureOut">
              <a:rPr lang="en-BE" smtClean="0"/>
              <a:t>08/18/2023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D72C61-D489-43B8-A78E-4C850701D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800D55-57FA-4AD6-BE43-D51491EFB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AA42F-179D-41E9-84D7-9E6B0E9CA253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313408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D3399-07BB-419B-B290-9EFA01648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61E5EF-EDF5-4BE5-8E51-A2918991C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4503D-640B-450C-AB72-0F2D44E5DB63}" type="datetimeFigureOut">
              <a:rPr lang="en-BE" smtClean="0"/>
              <a:t>08/18/2023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1BD809-C174-46B8-9890-F943AD4BE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966E60-3914-4DFC-8C9F-DFFBE0775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AA42F-179D-41E9-84D7-9E6B0E9CA253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776702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291111-8B4B-4B6A-A591-634C37416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4503D-640B-450C-AB72-0F2D44E5DB63}" type="datetimeFigureOut">
              <a:rPr lang="en-BE" smtClean="0"/>
              <a:t>08/18/2023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2C5B9F-83A0-47E9-B2FE-6978AAD34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2B1140-1960-4CEC-B9A9-6AFF4FA79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AA42F-179D-41E9-84D7-9E6B0E9CA253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928470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514D6-B13D-4DF0-ACD3-46FAEC076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95B07-D436-4907-BF06-B06C5685A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4E6B44-D3C7-4FFC-AFDD-4D87E50310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D2372A-133B-4D90-9105-2658281D1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4503D-640B-450C-AB72-0F2D44E5DB63}" type="datetimeFigureOut">
              <a:rPr lang="en-BE" smtClean="0"/>
              <a:t>08/18/2023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5C6F59-611E-49BA-B014-B60961C19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9B0CEB-6C03-4213-BE02-3002147D0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AA42F-179D-41E9-84D7-9E6B0E9CA253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757361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BCB57-B39E-48A5-A7F8-DECBABA75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926A4E-C52E-4268-BD96-BE852E1C24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C75C5A-D19D-42A0-85AF-E3031F8589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C270A9-8178-44D4-8028-9AEFE70CE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4503D-640B-450C-AB72-0F2D44E5DB63}" type="datetimeFigureOut">
              <a:rPr lang="en-BE" smtClean="0"/>
              <a:t>08/18/2023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708988-4AF2-4982-8343-34989771D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7F606F-8934-437A-B50E-3E4E73FF6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AA42F-179D-41E9-84D7-9E6B0E9CA253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189986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FF6555-5DBA-4109-9883-69E0AA163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EA008D-B6E1-44DC-BC98-33D78DAFCC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0C7EA1-CC25-4913-BA0B-3961E4291E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4503D-640B-450C-AB72-0F2D44E5DB63}" type="datetimeFigureOut">
              <a:rPr lang="en-BE" smtClean="0"/>
              <a:t>08/18/2023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28C10-2473-48C6-A402-FF80E4321A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73F0F2-F648-4C43-845D-CB74EC8DF7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AA42F-179D-41E9-84D7-9E6B0E9CA253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492462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microsoft.com/office/2018/10/relationships/comments" Target="../comments/modernComment_272_A0043347.xml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14.png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emf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oleObject" Target="../embeddings/oleObject2.bin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oleObject" Target="../embeddings/oleObject3.bin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2.jpeg"/><Relationship Id="rId1" Type="http://schemas.openxmlformats.org/officeDocument/2006/relationships/tags" Target="../tags/tag3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emf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A0AA077-FE77-4177-9988-5328D933FC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3878"/>
            <a:ext cx="9144000" cy="2387600"/>
          </a:xfrm>
        </p:spPr>
        <p:txBody>
          <a:bodyPr/>
          <a:lstStyle/>
          <a:p>
            <a:r>
              <a:rPr lang="en-BE" sz="6000">
                <a:solidFill>
                  <a:srgbClr val="154CA7"/>
                </a:solidFill>
              </a:rPr>
              <a:t>EIT Food </a:t>
            </a:r>
            <a:r>
              <a:rPr lang="en-BE">
                <a:solidFill>
                  <a:srgbClr val="154CA7"/>
                </a:solidFill>
              </a:rPr>
              <a:t>Business Model Canvas Template</a:t>
            </a:r>
            <a:endParaRPr lang="en-GB" dirty="0">
              <a:solidFill>
                <a:srgbClr val="154CA7"/>
              </a:solidFill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43E9CCDF-48F1-492A-B479-8F075AA378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9914" y="3101846"/>
            <a:ext cx="9144000" cy="2239588"/>
          </a:xfrm>
        </p:spPr>
        <p:txBody>
          <a:bodyPr>
            <a:noAutofit/>
          </a:bodyPr>
          <a:lstStyle/>
          <a:p>
            <a:pPr algn="l"/>
            <a:r>
              <a:rPr lang="en-BE" sz="2000">
                <a:solidFill>
                  <a:srgbClr val="154CA7"/>
                </a:solidFill>
              </a:rPr>
              <a:t>Please complete EIT Food Business </a:t>
            </a:r>
            <a:r>
              <a:rPr lang="en-GB" sz="2000">
                <a:solidFill>
                  <a:srgbClr val="154CA7"/>
                </a:solidFill>
              </a:rPr>
              <a:t>M</a:t>
            </a:r>
            <a:r>
              <a:rPr lang="en-BE" sz="2000">
                <a:solidFill>
                  <a:srgbClr val="154CA7"/>
                </a:solidFill>
              </a:rPr>
              <a:t>odel </a:t>
            </a:r>
            <a:r>
              <a:rPr lang="en-GB" sz="2000">
                <a:solidFill>
                  <a:srgbClr val="154CA7"/>
                </a:solidFill>
              </a:rPr>
              <a:t>C</a:t>
            </a:r>
            <a:r>
              <a:rPr lang="en-BE" sz="2000">
                <a:solidFill>
                  <a:srgbClr val="154CA7"/>
                </a:solidFill>
              </a:rPr>
              <a:t>anvas</a:t>
            </a:r>
            <a:r>
              <a:rPr lang="en-GB" sz="2000">
                <a:solidFill>
                  <a:srgbClr val="154CA7"/>
                </a:solidFill>
              </a:rPr>
              <a:t> (modified from Osterwalder et al. 2010)</a:t>
            </a:r>
            <a:r>
              <a:rPr lang="en-BE" sz="2000">
                <a:solidFill>
                  <a:srgbClr val="154CA7"/>
                </a:solidFill>
              </a:rPr>
              <a:t> template available in Slide 3. To submit, delete the title slide and explanatory slide and convert the 1-page Business Model Canvas or your proposal into a PDF document. </a:t>
            </a:r>
          </a:p>
          <a:p>
            <a:pPr algn="l"/>
            <a:r>
              <a:rPr lang="en-BE" sz="2000">
                <a:solidFill>
                  <a:srgbClr val="154CA7"/>
                </a:solidFill>
              </a:rPr>
              <a:t>Should you not have enough space in the PPT version of the canvas, feel free to use your preferred format (e.g</a:t>
            </a:r>
            <a:r>
              <a:rPr lang="en-GB" sz="2000">
                <a:solidFill>
                  <a:srgbClr val="154CA7"/>
                </a:solidFill>
              </a:rPr>
              <a:t>.</a:t>
            </a:r>
            <a:r>
              <a:rPr lang="en-BE" sz="2000">
                <a:solidFill>
                  <a:srgbClr val="154CA7"/>
                </a:solidFill>
              </a:rPr>
              <a:t> Word), but make sure that the final version is submitted in PDF. </a:t>
            </a:r>
            <a:endParaRPr lang="en-GB" sz="2000" dirty="0">
              <a:solidFill>
                <a:srgbClr val="154CA7"/>
              </a:solidFill>
            </a:endParaRPr>
          </a:p>
        </p:txBody>
      </p:sp>
      <p:pic>
        <p:nvPicPr>
          <p:cNvPr id="2" name="Picture 2" descr="Shape&#10;&#10;Description automatically generated">
            <a:extLst>
              <a:ext uri="{FF2B5EF4-FFF2-40B4-BE49-F238E27FC236}">
                <a16:creationId xmlns:a16="http://schemas.microsoft.com/office/drawing/2014/main" id="{524415DC-B647-4C22-A126-93A43DB999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170" y="5911580"/>
            <a:ext cx="2743200" cy="493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915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144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44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1430098" y="498753"/>
            <a:ext cx="9359900" cy="873676"/>
          </a:xfrm>
        </p:spPr>
        <p:txBody>
          <a:bodyPr>
            <a:normAutofit fontScale="90000"/>
          </a:bodyPr>
          <a:lstStyle/>
          <a:p>
            <a:r>
              <a:rPr lang="en-GB" sz="2900" dirty="0">
                <a:solidFill>
                  <a:srgbClr val="154CA7"/>
                </a:solidFill>
              </a:rPr>
              <a:t>The EIT Food preferred Business Model Canvas includes 11 blocks</a:t>
            </a:r>
            <a:br>
              <a:rPr lang="en-GB" dirty="0">
                <a:solidFill>
                  <a:srgbClr val="154CA7"/>
                </a:solidFill>
              </a:rPr>
            </a:br>
            <a:endParaRPr lang="en-GB" dirty="0">
              <a:solidFill>
                <a:srgbClr val="154CA7"/>
              </a:solidFill>
            </a:endParaRP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CH" dirty="0"/>
              <a:t>                       </a:t>
            </a:r>
          </a:p>
        </p:txBody>
      </p:sp>
      <p:grpSp>
        <p:nvGrpSpPr>
          <p:cNvPr id="14" name="Gruppieren 13"/>
          <p:cNvGrpSpPr/>
          <p:nvPr/>
        </p:nvGrpSpPr>
        <p:grpSpPr>
          <a:xfrm>
            <a:off x="1429530" y="1550946"/>
            <a:ext cx="9360470" cy="4475668"/>
            <a:chOff x="2296771" y="2311790"/>
            <a:chExt cx="5976665" cy="3581259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22" name="Rechteck 21"/>
            <p:cNvSpPr/>
            <p:nvPr/>
          </p:nvSpPr>
          <p:spPr>
            <a:xfrm>
              <a:off x="3492104" y="3035612"/>
              <a:ext cx="1195332" cy="1071539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CH" sz="1600" dirty="0" err="1">
                <a:solidFill>
                  <a:schemeClr val="tx1"/>
                </a:solidFill>
              </a:endParaRPr>
            </a:p>
          </p:txBody>
        </p:sp>
        <p:sp>
          <p:nvSpPr>
            <p:cNvPr id="23" name="Rechteck 22"/>
            <p:cNvSpPr/>
            <p:nvPr/>
          </p:nvSpPr>
          <p:spPr>
            <a:xfrm>
              <a:off x="3492104" y="4097688"/>
              <a:ext cx="1195332" cy="1071539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CH" sz="1600" dirty="0" err="1">
                <a:solidFill>
                  <a:schemeClr val="tx1"/>
                </a:solidFill>
              </a:endParaRPr>
            </a:p>
          </p:txBody>
        </p:sp>
        <p:sp>
          <p:nvSpPr>
            <p:cNvPr id="24" name="Rechteck 23"/>
            <p:cNvSpPr/>
            <p:nvPr/>
          </p:nvSpPr>
          <p:spPr>
            <a:xfrm>
              <a:off x="4687437" y="3035612"/>
              <a:ext cx="1195332" cy="2133615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CH" sz="1600" dirty="0" err="1">
                <a:solidFill>
                  <a:schemeClr val="tx1"/>
                </a:solidFill>
              </a:endParaRPr>
            </a:p>
          </p:txBody>
        </p:sp>
        <p:sp>
          <p:nvSpPr>
            <p:cNvPr id="25" name="Rechteck 24"/>
            <p:cNvSpPr/>
            <p:nvPr/>
          </p:nvSpPr>
          <p:spPr>
            <a:xfrm>
              <a:off x="5882769" y="3035612"/>
              <a:ext cx="1195332" cy="1071539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CH" sz="1600" dirty="0" err="1">
                <a:solidFill>
                  <a:schemeClr val="tx1"/>
                </a:solidFill>
              </a:endParaRPr>
            </a:p>
          </p:txBody>
        </p:sp>
        <p:sp>
          <p:nvSpPr>
            <p:cNvPr id="26" name="Rechteck 25"/>
            <p:cNvSpPr/>
            <p:nvPr/>
          </p:nvSpPr>
          <p:spPr>
            <a:xfrm>
              <a:off x="5882769" y="4097688"/>
              <a:ext cx="1195332" cy="1071539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CH" sz="1600" dirty="0" err="1">
                <a:solidFill>
                  <a:schemeClr val="tx1"/>
                </a:solidFill>
              </a:endParaRPr>
            </a:p>
          </p:txBody>
        </p:sp>
        <p:sp>
          <p:nvSpPr>
            <p:cNvPr id="27" name="Rechteck 26"/>
            <p:cNvSpPr/>
            <p:nvPr/>
          </p:nvSpPr>
          <p:spPr>
            <a:xfrm>
              <a:off x="7078103" y="3035612"/>
              <a:ext cx="1195332" cy="2133614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CH" sz="1600" dirty="0" err="1">
                <a:solidFill>
                  <a:schemeClr val="tx1"/>
                </a:solidFill>
              </a:endParaRPr>
            </a:p>
          </p:txBody>
        </p:sp>
        <p:sp>
          <p:nvSpPr>
            <p:cNvPr id="28" name="Rechteck 27"/>
            <p:cNvSpPr/>
            <p:nvPr/>
          </p:nvSpPr>
          <p:spPr>
            <a:xfrm>
              <a:off x="2296772" y="3035612"/>
              <a:ext cx="1195332" cy="2133614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CH" sz="1600" dirty="0" err="1">
                <a:solidFill>
                  <a:schemeClr val="tx1"/>
                </a:solidFill>
              </a:endParaRPr>
            </a:p>
          </p:txBody>
        </p:sp>
        <p:sp>
          <p:nvSpPr>
            <p:cNvPr id="29" name="Rechteck 28"/>
            <p:cNvSpPr/>
            <p:nvPr/>
          </p:nvSpPr>
          <p:spPr>
            <a:xfrm>
              <a:off x="2296772" y="5169226"/>
              <a:ext cx="2988332" cy="72382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CH" sz="1600" dirty="0" err="1">
                <a:solidFill>
                  <a:schemeClr val="tx1"/>
                </a:solidFill>
              </a:endParaRPr>
            </a:p>
          </p:txBody>
        </p:sp>
        <p:sp>
          <p:nvSpPr>
            <p:cNvPr id="30" name="Rechteck 29"/>
            <p:cNvSpPr/>
            <p:nvPr/>
          </p:nvSpPr>
          <p:spPr>
            <a:xfrm>
              <a:off x="5285104" y="5169227"/>
              <a:ext cx="2988332" cy="72382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CH" sz="1600" dirty="0" err="1">
                <a:solidFill>
                  <a:schemeClr val="tx1"/>
                </a:solidFill>
              </a:endParaRPr>
            </a:p>
          </p:txBody>
        </p:sp>
        <p:sp>
          <p:nvSpPr>
            <p:cNvPr id="42" name="Rechteck 41"/>
            <p:cNvSpPr/>
            <p:nvPr/>
          </p:nvSpPr>
          <p:spPr>
            <a:xfrm>
              <a:off x="2296771" y="2311790"/>
              <a:ext cx="2988332" cy="72382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CH" sz="1600" dirty="0" err="1">
                <a:solidFill>
                  <a:schemeClr val="tx1"/>
                </a:solidFill>
              </a:endParaRPr>
            </a:p>
          </p:txBody>
        </p:sp>
        <p:sp>
          <p:nvSpPr>
            <p:cNvPr id="43" name="Rechteck 42"/>
            <p:cNvSpPr/>
            <p:nvPr/>
          </p:nvSpPr>
          <p:spPr>
            <a:xfrm>
              <a:off x="5285103" y="2311790"/>
              <a:ext cx="2988332" cy="72382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CH" sz="1600" dirty="0" err="1">
                <a:solidFill>
                  <a:schemeClr val="tx1"/>
                </a:solidFill>
              </a:endParaRPr>
            </a:p>
          </p:txBody>
        </p:sp>
      </p:grpSp>
      <p:pic>
        <p:nvPicPr>
          <p:cNvPr id="45" name="Picture 5" descr="\\cfil103\bacherc$\Desktop\money-black-sack-money-bag-enlite.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2700" y="5316819"/>
            <a:ext cx="459678" cy="453972"/>
          </a:xfrm>
          <a:prstGeom prst="rect">
            <a:avLst/>
          </a:prstGeom>
          <a:noFill/>
        </p:spPr>
      </p:pic>
      <p:pic>
        <p:nvPicPr>
          <p:cNvPr id="47" name="Picture 2" descr="\\cfil103\bacherc$\Desktop\iconmonstr-currency-dollar-3-icon-256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8816" y="5352778"/>
            <a:ext cx="453972" cy="453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6" descr="\\cfil103\bacherc$\Desktop\54acf1e99d379f5d70ba11dc_community%20lots%20of%20people.png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2051" y="2750809"/>
            <a:ext cx="453972" cy="453972"/>
          </a:xfrm>
          <a:prstGeom prst="rect">
            <a:avLst/>
          </a:prstGeom>
          <a:noFill/>
        </p:spPr>
      </p:pic>
      <p:pic>
        <p:nvPicPr>
          <p:cNvPr id="30722" name="Picture 2" descr="\\cfil103\bacherc$\Desktop\Zahnrad_-_Vector-Icon.png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834" y="1750251"/>
            <a:ext cx="463939" cy="453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23" name="Picture 3" descr="\\cfil103\bacherc$\Desktop\icon_12043.png"/>
          <p:cNvPicPr>
            <a:picLocks noChangeAspect="1" noChangeArrowheads="1"/>
          </p:cNvPicPr>
          <p:nvPr/>
        </p:nvPicPr>
        <p:blipFill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2700" y="1782102"/>
            <a:ext cx="453972" cy="453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2" descr="\\cfil103\bacherc$\Desktop\1342.png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542" y="2506185"/>
            <a:ext cx="453972" cy="453972"/>
          </a:xfrm>
          <a:prstGeom prst="rect">
            <a:avLst/>
          </a:prstGeom>
          <a:noFill/>
        </p:spPr>
      </p:pic>
      <p:pic>
        <p:nvPicPr>
          <p:cNvPr id="30727" name="Picture 7" descr="\\cfil103\bacherc$\Desktop\diamond.png"/>
          <p:cNvPicPr>
            <a:picLocks noChangeAspect="1" noChangeArrowheads="1"/>
          </p:cNvPicPr>
          <p:nvPr/>
        </p:nvPicPr>
        <p:blipFill>
          <a:blip r:embed="rId1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170" y="2461620"/>
            <a:ext cx="339063" cy="339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Textplatzhalter 6"/>
          <p:cNvSpPr txBox="1">
            <a:spLocks/>
          </p:cNvSpPr>
          <p:nvPr/>
        </p:nvSpPr>
        <p:spPr>
          <a:xfrm>
            <a:off x="9033371" y="3272325"/>
            <a:ext cx="1611333" cy="951262"/>
          </a:xfrm>
          <a:prstGeom prst="rect">
            <a:avLst/>
          </a:prstGeom>
          <a:noFill/>
        </p:spPr>
        <p:txBody>
          <a:bodyPr vert="horz" lIns="0" tIns="0" rIns="0" bIns="0" rtlCol="0" anchor="t">
            <a:noAutofit/>
          </a:bodyPr>
          <a:lstStyle>
            <a:lvl1pPr marL="0" indent="0" algn="l" defTabSz="360000" rtl="0" eaLnBrk="1" latinLnBrk="0" hangingPunct="1">
              <a:spcBef>
                <a:spcPts val="0"/>
              </a:spcBef>
              <a:buFontTx/>
              <a:buNone/>
              <a:defRPr lang="de-CH" sz="1400" b="1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6000" indent="-2160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2160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3175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§"/>
              <a:defRPr lang="de-CH"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39850" indent="-1143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52525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CH" sz="1000" dirty="0">
                <a:solidFill>
                  <a:schemeClr val="tx1"/>
                </a:solidFill>
              </a:rPr>
              <a:t>Customer Segments</a:t>
            </a:r>
          </a:p>
          <a:p>
            <a:pPr algn="ctr"/>
            <a:endParaRPr lang="de-CH" sz="1000" b="0" dirty="0">
              <a:solidFill>
                <a:schemeClr val="tx1"/>
              </a:solidFill>
            </a:endParaRPr>
          </a:p>
          <a:p>
            <a:pPr algn="ctr"/>
            <a:r>
              <a:rPr lang="de-CH" sz="1000" b="0" dirty="0">
                <a:solidFill>
                  <a:schemeClr val="tx1"/>
                </a:solidFill>
              </a:rPr>
              <a:t>The Customer Segments Building Block defines the different groups of people or organizations an enterprise aims to reach and serve. </a:t>
            </a:r>
          </a:p>
          <a:p>
            <a:pPr algn="ctr"/>
            <a:r>
              <a:rPr lang="de-CH" sz="1000" b="0" i="1" dirty="0">
                <a:solidFill>
                  <a:schemeClr val="tx1"/>
                </a:solidFill>
              </a:rPr>
              <a:t>For whom are we creating value? </a:t>
            </a:r>
          </a:p>
          <a:p>
            <a:pPr algn="ctr"/>
            <a:r>
              <a:rPr lang="de-CH" sz="1000" b="0" i="1" dirty="0">
                <a:solidFill>
                  <a:schemeClr val="tx1"/>
                </a:solidFill>
              </a:rPr>
              <a:t>Who are our most important customers? </a:t>
            </a:r>
          </a:p>
          <a:p>
            <a:pPr algn="ctr"/>
            <a:endParaRPr lang="de-CH" sz="1000" b="0" dirty="0">
              <a:solidFill>
                <a:schemeClr val="tx1"/>
              </a:solidFill>
            </a:endParaRPr>
          </a:p>
          <a:p>
            <a:pPr algn="ctr"/>
            <a:endParaRPr lang="de-CH" sz="1000" b="0" dirty="0">
              <a:solidFill>
                <a:schemeClr val="tx1"/>
              </a:solidFill>
            </a:endParaRPr>
          </a:p>
          <a:p>
            <a:pPr algn="ctr"/>
            <a:endParaRPr lang="de-CH" sz="1000" b="0" dirty="0">
              <a:solidFill>
                <a:schemeClr val="tx1"/>
              </a:solidFill>
            </a:endParaRPr>
          </a:p>
          <a:p>
            <a:endParaRPr lang="de-CH" sz="1000" b="0" dirty="0">
              <a:solidFill>
                <a:schemeClr val="tx1"/>
              </a:solidFill>
            </a:endParaRPr>
          </a:p>
          <a:p>
            <a:endParaRPr lang="de-CH" sz="1000" b="0" dirty="0">
              <a:solidFill>
                <a:schemeClr val="tx1"/>
              </a:solidFill>
            </a:endParaRPr>
          </a:p>
          <a:p>
            <a:r>
              <a:rPr lang="de-CH" sz="1000" b="0" dirty="0">
                <a:solidFill>
                  <a:schemeClr val="tx1"/>
                </a:solidFill>
              </a:rPr>
              <a:t> </a:t>
            </a:r>
            <a:endParaRPr lang="de-CH" sz="1000" dirty="0">
              <a:solidFill>
                <a:schemeClr val="tx1"/>
              </a:solidFill>
            </a:endParaRPr>
          </a:p>
        </p:txBody>
      </p:sp>
      <p:sp>
        <p:nvSpPr>
          <p:cNvPr id="63" name="Textplatzhalter 6"/>
          <p:cNvSpPr txBox="1">
            <a:spLocks/>
          </p:cNvSpPr>
          <p:nvPr/>
        </p:nvSpPr>
        <p:spPr>
          <a:xfrm>
            <a:off x="5276754" y="2783910"/>
            <a:ext cx="1637916" cy="1100848"/>
          </a:xfrm>
          <a:prstGeom prst="rect">
            <a:avLst/>
          </a:prstGeom>
          <a:noFill/>
        </p:spPr>
        <p:txBody>
          <a:bodyPr vert="horz" lIns="0" tIns="0" rIns="0" bIns="0" rtlCol="0" anchor="t">
            <a:noAutofit/>
          </a:bodyPr>
          <a:lstStyle>
            <a:lvl1pPr marL="0" indent="0" algn="l" defTabSz="360000" rtl="0" eaLnBrk="1" latinLnBrk="0" hangingPunct="1">
              <a:spcBef>
                <a:spcPts val="0"/>
              </a:spcBef>
              <a:buFontTx/>
              <a:buNone/>
              <a:defRPr lang="de-CH" sz="1400" b="1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6000" indent="-2160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2160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3175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§"/>
              <a:defRPr lang="de-CH"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39850" indent="-1143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52525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CH" sz="1000" dirty="0">
                <a:solidFill>
                  <a:schemeClr val="tx1"/>
                </a:solidFill>
              </a:rPr>
              <a:t>Value Proposition</a:t>
            </a:r>
          </a:p>
          <a:p>
            <a:pPr algn="ctr"/>
            <a:r>
              <a:rPr lang="de-CH" sz="950" b="0" dirty="0">
                <a:solidFill>
                  <a:schemeClr val="tx1"/>
                </a:solidFill>
              </a:rPr>
              <a:t>The Value Propositions Building Block describes the bundle of products and services that create value for a specific Customer Segment. </a:t>
            </a:r>
          </a:p>
          <a:p>
            <a:pPr algn="ctr"/>
            <a:r>
              <a:rPr lang="de-CH" sz="950" b="0" i="1" dirty="0">
                <a:solidFill>
                  <a:schemeClr val="tx1"/>
                </a:solidFill>
              </a:rPr>
              <a:t>What value do we deliver to the customer</a:t>
            </a:r>
            <a:r>
              <a:rPr lang="en-BE" sz="950" b="0" i="1" dirty="0">
                <a:solidFill>
                  <a:schemeClr val="tx1"/>
                </a:solidFill>
              </a:rPr>
              <a:t> and to the wider pan-European economy</a:t>
            </a:r>
            <a:r>
              <a:rPr lang="de-CH" sz="950" b="0" i="1" dirty="0">
                <a:solidFill>
                  <a:schemeClr val="tx1"/>
                </a:solidFill>
              </a:rPr>
              <a:t>? Which one of our customer’s problems are we helping to solve? Which customer needs are we satisfying? What bundle of products and services are we offering to each Customer Segment? </a:t>
            </a:r>
          </a:p>
          <a:p>
            <a:pPr algn="ctr"/>
            <a:endParaRPr lang="de-CH" sz="1000" dirty="0">
              <a:solidFill>
                <a:schemeClr val="tx1"/>
              </a:solidFill>
            </a:endParaRPr>
          </a:p>
          <a:p>
            <a:pPr algn="ctr"/>
            <a:endParaRPr lang="de-CH" sz="1000" b="0" dirty="0">
              <a:solidFill>
                <a:schemeClr val="tx1"/>
              </a:solidFill>
            </a:endParaRPr>
          </a:p>
          <a:p>
            <a:pPr algn="ctr"/>
            <a:endParaRPr lang="de-CH" sz="1000" b="0" dirty="0">
              <a:solidFill>
                <a:schemeClr val="tx1"/>
              </a:solidFill>
            </a:endParaRPr>
          </a:p>
        </p:txBody>
      </p:sp>
      <p:sp>
        <p:nvSpPr>
          <p:cNvPr id="64" name="Textplatzhalter 6"/>
          <p:cNvSpPr txBox="1">
            <a:spLocks/>
          </p:cNvSpPr>
          <p:nvPr/>
        </p:nvSpPr>
        <p:spPr>
          <a:xfrm>
            <a:off x="7140123" y="3849065"/>
            <a:ext cx="1655362" cy="1124291"/>
          </a:xfrm>
          <a:prstGeom prst="rect">
            <a:avLst/>
          </a:prstGeom>
          <a:noFill/>
        </p:spPr>
        <p:txBody>
          <a:bodyPr vert="horz" lIns="0" tIns="0" rIns="0" bIns="0" rtlCol="0" anchor="t">
            <a:noAutofit/>
          </a:bodyPr>
          <a:lstStyle>
            <a:lvl1pPr marL="0" indent="0" algn="l" defTabSz="360000" rtl="0" eaLnBrk="1" latinLnBrk="0" hangingPunct="1">
              <a:spcBef>
                <a:spcPts val="0"/>
              </a:spcBef>
              <a:buFontTx/>
              <a:buNone/>
              <a:defRPr lang="de-CH" sz="1400" b="1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6000" indent="-2160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2160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3175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§"/>
              <a:defRPr lang="de-CH"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39850" indent="-1143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52525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CH" sz="1000" dirty="0">
                <a:solidFill>
                  <a:schemeClr val="tx1"/>
                </a:solidFill>
              </a:rPr>
              <a:t>Channels</a:t>
            </a:r>
          </a:p>
          <a:p>
            <a:r>
              <a:rPr lang="en-GB" sz="1000" b="0" dirty="0">
                <a:solidFill>
                  <a:schemeClr val="tx1"/>
                </a:solidFill>
              </a:rPr>
              <a:t>The Channels Building Block describes how a</a:t>
            </a:r>
          </a:p>
          <a:p>
            <a:r>
              <a:rPr lang="en-GB" sz="1000" b="0" dirty="0">
                <a:solidFill>
                  <a:schemeClr val="tx1"/>
                </a:solidFill>
              </a:rPr>
              <a:t>company communicates with and reaches its</a:t>
            </a:r>
          </a:p>
          <a:p>
            <a:r>
              <a:rPr lang="en-GB" sz="1000" b="0" dirty="0">
                <a:solidFill>
                  <a:schemeClr val="tx1"/>
                </a:solidFill>
              </a:rPr>
              <a:t>Customer Segments to deliver a Value Proposition</a:t>
            </a:r>
            <a:endParaRPr lang="de-CH" sz="1000" b="0" dirty="0">
              <a:solidFill>
                <a:schemeClr val="tx1"/>
              </a:solidFill>
            </a:endParaRPr>
          </a:p>
          <a:p>
            <a:pPr algn="ctr"/>
            <a:endParaRPr lang="de-CH" sz="1000" dirty="0">
              <a:solidFill>
                <a:schemeClr val="tx1"/>
              </a:solidFill>
            </a:endParaRPr>
          </a:p>
          <a:p>
            <a:endParaRPr lang="de-CH" sz="1000" dirty="0">
              <a:solidFill>
                <a:schemeClr val="tx1"/>
              </a:solidFill>
            </a:endParaRPr>
          </a:p>
        </p:txBody>
      </p:sp>
      <p:sp>
        <p:nvSpPr>
          <p:cNvPr id="37" name="Textplatzhalter 6"/>
          <p:cNvSpPr txBox="1">
            <a:spLocks/>
          </p:cNvSpPr>
          <p:nvPr/>
        </p:nvSpPr>
        <p:spPr>
          <a:xfrm>
            <a:off x="7156643" y="2509912"/>
            <a:ext cx="1655362" cy="1143345"/>
          </a:xfrm>
          <a:prstGeom prst="rect">
            <a:avLst/>
          </a:prstGeom>
          <a:noFill/>
        </p:spPr>
        <p:txBody>
          <a:bodyPr vert="horz" lIns="0" tIns="0" rIns="0" bIns="0" rtlCol="0" anchor="t">
            <a:noAutofit/>
          </a:bodyPr>
          <a:lstStyle>
            <a:lvl1pPr marL="0" indent="0" algn="l" defTabSz="360000" rtl="0" eaLnBrk="1" latinLnBrk="0" hangingPunct="1">
              <a:spcBef>
                <a:spcPts val="0"/>
              </a:spcBef>
              <a:buFontTx/>
              <a:buNone/>
              <a:defRPr lang="de-CH" sz="1400" b="1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6000" indent="-2160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2160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3175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§"/>
              <a:defRPr lang="de-CH"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39850" indent="-1143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52525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CH" sz="1000" dirty="0">
                <a:solidFill>
                  <a:schemeClr val="tx1"/>
                </a:solidFill>
              </a:rPr>
              <a:t>Customer Relationships</a:t>
            </a:r>
          </a:p>
          <a:p>
            <a:pPr algn="ctr"/>
            <a:r>
              <a:rPr lang="en-GB" sz="1000" b="0" dirty="0">
                <a:solidFill>
                  <a:schemeClr val="tx1"/>
                </a:solidFill>
              </a:rPr>
              <a:t>The Customer Relationships Building Block</a:t>
            </a:r>
          </a:p>
          <a:p>
            <a:pPr algn="ctr"/>
            <a:r>
              <a:rPr lang="en-GB" sz="1000" b="0" dirty="0">
                <a:solidFill>
                  <a:schemeClr val="tx1"/>
                </a:solidFill>
              </a:rPr>
              <a:t>describes the types of relationships a company</a:t>
            </a:r>
          </a:p>
          <a:p>
            <a:pPr algn="ctr"/>
            <a:r>
              <a:rPr lang="en-GB" sz="1000" b="0" dirty="0">
                <a:solidFill>
                  <a:schemeClr val="tx1"/>
                </a:solidFill>
              </a:rPr>
              <a:t>establishes with specific Customer Segments </a:t>
            </a:r>
            <a:endParaRPr lang="de-CH" sz="1000" b="0" dirty="0">
              <a:solidFill>
                <a:schemeClr val="tx1"/>
              </a:solidFill>
            </a:endParaRPr>
          </a:p>
          <a:p>
            <a:endParaRPr lang="de-CH" sz="1000" b="0" dirty="0">
              <a:solidFill>
                <a:schemeClr val="tx1"/>
              </a:solidFill>
            </a:endParaRPr>
          </a:p>
        </p:txBody>
      </p:sp>
      <p:sp>
        <p:nvSpPr>
          <p:cNvPr id="38" name="Textplatzhalter 6"/>
          <p:cNvSpPr txBox="1">
            <a:spLocks/>
          </p:cNvSpPr>
          <p:nvPr/>
        </p:nvSpPr>
        <p:spPr>
          <a:xfrm>
            <a:off x="6941308" y="5226738"/>
            <a:ext cx="3499319" cy="757452"/>
          </a:xfrm>
          <a:prstGeom prst="rect">
            <a:avLst/>
          </a:prstGeom>
          <a:noFill/>
        </p:spPr>
        <p:txBody>
          <a:bodyPr vert="horz" lIns="0" tIns="0" rIns="0" bIns="0" rtlCol="0" anchor="t">
            <a:noAutofit/>
          </a:bodyPr>
          <a:lstStyle>
            <a:lvl1pPr marL="0" indent="0" algn="l" defTabSz="360000" rtl="0" eaLnBrk="1" latinLnBrk="0" hangingPunct="1">
              <a:spcBef>
                <a:spcPts val="0"/>
              </a:spcBef>
              <a:buFontTx/>
              <a:buNone/>
              <a:defRPr lang="de-CH" sz="1400" b="1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6000" indent="-2160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2160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3175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§"/>
              <a:defRPr lang="de-CH"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39850" indent="-1143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52525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1000" dirty="0">
                <a:solidFill>
                  <a:schemeClr val="tx1"/>
                </a:solidFill>
              </a:rPr>
              <a:t>Revenue Streams </a:t>
            </a:r>
          </a:p>
          <a:p>
            <a:r>
              <a:rPr lang="en-GB" sz="1000" b="0" dirty="0">
                <a:solidFill>
                  <a:schemeClr val="tx1"/>
                </a:solidFill>
              </a:rPr>
              <a:t>The Revenue Streams Building Block represents</a:t>
            </a:r>
          </a:p>
          <a:p>
            <a:r>
              <a:rPr lang="en-GB" sz="1000" b="0" dirty="0">
                <a:solidFill>
                  <a:schemeClr val="tx1"/>
                </a:solidFill>
              </a:rPr>
              <a:t>the cash a company generates from each Customer</a:t>
            </a:r>
          </a:p>
          <a:p>
            <a:r>
              <a:rPr lang="en-GB" sz="1000" b="0" dirty="0">
                <a:solidFill>
                  <a:schemeClr val="tx1"/>
                </a:solidFill>
              </a:rPr>
              <a:t>Segment (costs must be subtracted from revenues to</a:t>
            </a:r>
          </a:p>
          <a:p>
            <a:r>
              <a:rPr lang="en-GB" sz="1000" b="0" dirty="0">
                <a:solidFill>
                  <a:schemeClr val="tx1"/>
                </a:solidFill>
              </a:rPr>
              <a:t>create earnings). </a:t>
            </a:r>
            <a:endParaRPr lang="de-CH" sz="1000" b="0" dirty="0">
              <a:solidFill>
                <a:schemeClr val="tx1"/>
              </a:solidFill>
            </a:endParaRPr>
          </a:p>
          <a:p>
            <a:endParaRPr lang="de-CH" sz="1000" dirty="0">
              <a:solidFill>
                <a:schemeClr val="tx1"/>
              </a:solidFill>
            </a:endParaRPr>
          </a:p>
          <a:p>
            <a:endParaRPr lang="de-CH" sz="1000" b="0" dirty="0">
              <a:solidFill>
                <a:schemeClr val="tx1"/>
              </a:solidFill>
            </a:endParaRPr>
          </a:p>
        </p:txBody>
      </p:sp>
      <p:sp>
        <p:nvSpPr>
          <p:cNvPr id="39" name="Textplatzhalter 6"/>
          <p:cNvSpPr txBox="1">
            <a:spLocks/>
          </p:cNvSpPr>
          <p:nvPr/>
        </p:nvSpPr>
        <p:spPr>
          <a:xfrm>
            <a:off x="3404662" y="3927853"/>
            <a:ext cx="1637916" cy="1085741"/>
          </a:xfrm>
          <a:prstGeom prst="rect">
            <a:avLst/>
          </a:prstGeom>
          <a:noFill/>
        </p:spPr>
        <p:txBody>
          <a:bodyPr vert="horz" lIns="0" tIns="0" rIns="0" bIns="0" rtlCol="0" anchor="t">
            <a:noAutofit/>
          </a:bodyPr>
          <a:lstStyle>
            <a:lvl1pPr marL="0" indent="0" algn="l" defTabSz="360000" rtl="0" eaLnBrk="1" latinLnBrk="0" hangingPunct="1">
              <a:spcBef>
                <a:spcPts val="0"/>
              </a:spcBef>
              <a:buFontTx/>
              <a:buNone/>
              <a:defRPr lang="de-CH" sz="1400" b="1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6000" indent="-2160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2160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3175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§"/>
              <a:defRPr lang="de-CH"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39850" indent="-1143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52525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CH" sz="1000" dirty="0">
                <a:solidFill>
                  <a:schemeClr val="tx1"/>
                </a:solidFill>
              </a:rPr>
              <a:t>Key Resources</a:t>
            </a:r>
          </a:p>
          <a:p>
            <a:pPr algn="ctr"/>
            <a:r>
              <a:rPr lang="en-GB" sz="1000" b="0" dirty="0">
                <a:solidFill>
                  <a:schemeClr val="tx1"/>
                </a:solidFill>
              </a:rPr>
              <a:t>The Key Resources Building Block describes</a:t>
            </a:r>
          </a:p>
          <a:p>
            <a:pPr algn="ctr"/>
            <a:r>
              <a:rPr lang="en-GB" sz="1000" b="0" dirty="0">
                <a:solidFill>
                  <a:schemeClr val="tx1"/>
                </a:solidFill>
              </a:rPr>
              <a:t>the most important assets required to make a</a:t>
            </a:r>
          </a:p>
          <a:p>
            <a:pPr algn="ctr"/>
            <a:r>
              <a:rPr lang="en-GB" sz="1000" b="0" dirty="0">
                <a:solidFill>
                  <a:schemeClr val="tx1"/>
                </a:solidFill>
              </a:rPr>
              <a:t>business model work. </a:t>
            </a:r>
            <a:endParaRPr lang="de-CH" sz="1000" b="0" dirty="0">
              <a:solidFill>
                <a:schemeClr val="tx1"/>
              </a:solidFill>
            </a:endParaRPr>
          </a:p>
          <a:p>
            <a:pPr algn="ctr"/>
            <a:endParaRPr lang="de-CH" sz="1000" dirty="0">
              <a:solidFill>
                <a:schemeClr val="tx1"/>
              </a:solidFill>
            </a:endParaRPr>
          </a:p>
          <a:p>
            <a:endParaRPr lang="de-CH" sz="1000" dirty="0">
              <a:solidFill>
                <a:schemeClr val="tx1"/>
              </a:solidFill>
            </a:endParaRPr>
          </a:p>
        </p:txBody>
      </p:sp>
      <p:sp>
        <p:nvSpPr>
          <p:cNvPr id="40" name="Textplatzhalter 6"/>
          <p:cNvSpPr txBox="1">
            <a:spLocks/>
          </p:cNvSpPr>
          <p:nvPr/>
        </p:nvSpPr>
        <p:spPr>
          <a:xfrm>
            <a:off x="3404662" y="2559291"/>
            <a:ext cx="1656000" cy="1143345"/>
          </a:xfrm>
          <a:prstGeom prst="rect">
            <a:avLst/>
          </a:prstGeom>
          <a:noFill/>
        </p:spPr>
        <p:txBody>
          <a:bodyPr vert="horz" lIns="0" tIns="0" rIns="0" bIns="0" rtlCol="0" anchor="t">
            <a:noAutofit/>
          </a:bodyPr>
          <a:lstStyle>
            <a:lvl1pPr marL="0" indent="0" algn="l" defTabSz="360000" rtl="0" eaLnBrk="1" latinLnBrk="0" hangingPunct="1">
              <a:spcBef>
                <a:spcPts val="0"/>
              </a:spcBef>
              <a:buFontTx/>
              <a:buNone/>
              <a:defRPr lang="de-CH" sz="1400" b="1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6000" indent="-2160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2160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3175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§"/>
              <a:defRPr lang="de-CH"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39850" indent="-1143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52525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CH" sz="1000" dirty="0">
                <a:solidFill>
                  <a:schemeClr val="tx1"/>
                </a:solidFill>
              </a:rPr>
              <a:t>Key Activities</a:t>
            </a:r>
          </a:p>
          <a:p>
            <a:pPr algn="ctr"/>
            <a:endParaRPr lang="de-CH" sz="1000" dirty="0">
              <a:solidFill>
                <a:schemeClr val="tx1"/>
              </a:solidFill>
            </a:endParaRPr>
          </a:p>
          <a:p>
            <a:pPr algn="ctr"/>
            <a:r>
              <a:rPr lang="en-GB" sz="1000" b="0" dirty="0">
                <a:solidFill>
                  <a:schemeClr val="tx1"/>
                </a:solidFill>
              </a:rPr>
              <a:t>The Key Activities </a:t>
            </a:r>
          </a:p>
          <a:p>
            <a:pPr algn="ctr"/>
            <a:r>
              <a:rPr lang="en-GB" sz="1000" b="0" dirty="0">
                <a:solidFill>
                  <a:schemeClr val="tx1"/>
                </a:solidFill>
              </a:rPr>
              <a:t>Building Block describes the most important things a company must do to make its business model work.  </a:t>
            </a:r>
            <a:endParaRPr lang="de-CH" sz="1000" b="0" dirty="0">
              <a:solidFill>
                <a:schemeClr val="tx1"/>
              </a:solidFill>
            </a:endParaRPr>
          </a:p>
          <a:p>
            <a:pPr algn="ctr"/>
            <a:endParaRPr lang="de-CH" sz="1000" dirty="0">
              <a:solidFill>
                <a:schemeClr val="tx1"/>
              </a:solidFill>
            </a:endParaRPr>
          </a:p>
          <a:p>
            <a:pPr algn="ctr"/>
            <a:endParaRPr lang="de-CH" sz="1000" dirty="0">
              <a:solidFill>
                <a:schemeClr val="tx1"/>
              </a:solidFill>
            </a:endParaRPr>
          </a:p>
        </p:txBody>
      </p:sp>
      <p:pic>
        <p:nvPicPr>
          <p:cNvPr id="15365" name="Picture 5" descr="\\cfil103\bacherc$\Desktop\Unbenannt.png"/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4192" y="4673893"/>
            <a:ext cx="453971" cy="453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\\cfil103\bacherc$\Desktop\iconmonstr-check-mark-3-icon-300x300.png"/>
          <p:cNvPicPr>
            <a:picLocks noChangeAspect="1" noChangeArrowheads="1"/>
          </p:cNvPicPr>
          <p:nvPr/>
        </p:nvPicPr>
        <p:blipFill>
          <a:blip r:embed="rId1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570" y="4693165"/>
            <a:ext cx="453972" cy="453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9" descr="\\cfil103\bacherc$\Desktop\Chain_link_icon.png"/>
          <p:cNvPicPr>
            <a:picLocks noChangeAspect="1" noChangeArrowheads="1"/>
          </p:cNvPicPr>
          <p:nvPr/>
        </p:nvPicPr>
        <p:blipFill>
          <a:blip r:embed="rId1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39320">
            <a:off x="3372276" y="2565908"/>
            <a:ext cx="425805" cy="245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4" name="Picture 4" descr="\\cfil103\bacherc$\Desktop\heart_1.png"/>
          <p:cNvPicPr>
            <a:picLocks noChangeAspect="1" noChangeArrowheads="1"/>
          </p:cNvPicPr>
          <p:nvPr/>
        </p:nvPicPr>
        <p:blipFill>
          <a:blip r:embed="rId1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5399" y="3351368"/>
            <a:ext cx="489931" cy="489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Textplatzhalter 6"/>
          <p:cNvSpPr txBox="1">
            <a:spLocks/>
          </p:cNvSpPr>
          <p:nvPr/>
        </p:nvSpPr>
        <p:spPr>
          <a:xfrm>
            <a:off x="1545863" y="3105442"/>
            <a:ext cx="1611333" cy="932501"/>
          </a:xfrm>
          <a:prstGeom prst="rect">
            <a:avLst/>
          </a:prstGeom>
          <a:noFill/>
        </p:spPr>
        <p:txBody>
          <a:bodyPr vert="horz" lIns="0" tIns="0" rIns="0" bIns="0" rtlCol="0" anchor="t">
            <a:noAutofit/>
          </a:bodyPr>
          <a:lstStyle>
            <a:lvl1pPr marL="0" indent="0" algn="l" defTabSz="360000" rtl="0" eaLnBrk="1" latinLnBrk="0" hangingPunct="1">
              <a:spcBef>
                <a:spcPts val="0"/>
              </a:spcBef>
              <a:buFontTx/>
              <a:buNone/>
              <a:defRPr lang="de-CH" sz="1400" b="1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6000" indent="-2160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2160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3175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§"/>
              <a:defRPr lang="de-CH"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39850" indent="-1143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52525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CH" sz="1000" dirty="0">
                <a:solidFill>
                  <a:schemeClr val="tx1"/>
                </a:solidFill>
              </a:rPr>
              <a:t>Key Partnerships</a:t>
            </a:r>
          </a:p>
          <a:p>
            <a:pPr algn="ctr"/>
            <a:endParaRPr lang="de-CH" sz="1000" dirty="0">
              <a:solidFill>
                <a:schemeClr val="tx1"/>
              </a:solidFill>
            </a:endParaRPr>
          </a:p>
          <a:p>
            <a:pPr algn="ctr"/>
            <a:r>
              <a:rPr lang="en-GB" sz="1000" b="0" dirty="0">
                <a:solidFill>
                  <a:schemeClr val="tx1"/>
                </a:solidFill>
              </a:rPr>
              <a:t>The Key Partnerships Building Block describes</a:t>
            </a:r>
          </a:p>
          <a:p>
            <a:pPr algn="ctr"/>
            <a:r>
              <a:rPr lang="en-GB" sz="1000" b="0" dirty="0">
                <a:solidFill>
                  <a:schemeClr val="tx1"/>
                </a:solidFill>
              </a:rPr>
              <a:t>the network of suppliers and partners that make</a:t>
            </a:r>
          </a:p>
          <a:p>
            <a:pPr algn="ctr"/>
            <a:r>
              <a:rPr lang="en-GB" sz="1000" b="0" dirty="0">
                <a:solidFill>
                  <a:schemeClr val="tx1"/>
                </a:solidFill>
              </a:rPr>
              <a:t>the business model work. </a:t>
            </a:r>
          </a:p>
          <a:p>
            <a:pPr algn="ctr"/>
            <a:r>
              <a:rPr lang="en-GB" sz="1000" b="0" i="1" dirty="0">
                <a:solidFill>
                  <a:schemeClr val="tx1"/>
                </a:solidFill>
              </a:rPr>
              <a:t>Who are our Key Partners? Who are our key suppliers?</a:t>
            </a:r>
          </a:p>
          <a:p>
            <a:pPr algn="ctr"/>
            <a:r>
              <a:rPr lang="en-GB" sz="1000" b="0" i="1" dirty="0">
                <a:solidFill>
                  <a:schemeClr val="tx1"/>
                </a:solidFill>
              </a:rPr>
              <a:t>Which Key Resources are we acquiring from partners?</a:t>
            </a:r>
          </a:p>
          <a:p>
            <a:pPr algn="ctr"/>
            <a:r>
              <a:rPr lang="en-GB" sz="1000" b="0" i="1" dirty="0">
                <a:solidFill>
                  <a:schemeClr val="tx1"/>
                </a:solidFill>
              </a:rPr>
              <a:t>Which Key Activities do partners perform?</a:t>
            </a:r>
            <a:endParaRPr lang="de-CH" sz="1000" b="0" i="1" dirty="0">
              <a:solidFill>
                <a:schemeClr val="tx1"/>
              </a:solidFill>
            </a:endParaRPr>
          </a:p>
          <a:p>
            <a:pPr algn="ctr"/>
            <a:endParaRPr lang="de-CH" sz="1000" dirty="0">
              <a:solidFill>
                <a:schemeClr val="tx1"/>
              </a:solidFill>
            </a:endParaRPr>
          </a:p>
        </p:txBody>
      </p:sp>
      <p:sp>
        <p:nvSpPr>
          <p:cNvPr id="44" name="Textplatzhalter 6"/>
          <p:cNvSpPr txBox="1">
            <a:spLocks/>
          </p:cNvSpPr>
          <p:nvPr/>
        </p:nvSpPr>
        <p:spPr>
          <a:xfrm>
            <a:off x="2252097" y="5127864"/>
            <a:ext cx="3684690" cy="613225"/>
          </a:xfrm>
          <a:prstGeom prst="rect">
            <a:avLst/>
          </a:prstGeom>
          <a:noFill/>
        </p:spPr>
        <p:txBody>
          <a:bodyPr vert="horz" lIns="0" tIns="0" rIns="0" bIns="0" rtlCol="0" anchor="t">
            <a:noAutofit/>
          </a:bodyPr>
          <a:lstStyle>
            <a:lvl1pPr marL="0" indent="0" algn="l" defTabSz="360000" rtl="0" eaLnBrk="1" latinLnBrk="0" hangingPunct="1">
              <a:spcBef>
                <a:spcPts val="0"/>
              </a:spcBef>
              <a:buFontTx/>
              <a:buNone/>
              <a:defRPr lang="de-CH" sz="1400" b="1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6000" indent="-2160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2160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3175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§"/>
              <a:defRPr lang="de-CH"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39850" indent="-1143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52525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1000" dirty="0">
                <a:solidFill>
                  <a:schemeClr val="tx1"/>
                </a:solidFill>
              </a:rPr>
              <a:t>Cost Structure</a:t>
            </a:r>
          </a:p>
          <a:p>
            <a:r>
              <a:rPr lang="en-GB" sz="1000" b="0" dirty="0">
                <a:solidFill>
                  <a:schemeClr val="tx1"/>
                </a:solidFill>
              </a:rPr>
              <a:t>The Cost Structure describes all costs incurred to</a:t>
            </a:r>
          </a:p>
          <a:p>
            <a:r>
              <a:rPr lang="en-GB" sz="1000" b="0" dirty="0">
                <a:solidFill>
                  <a:schemeClr val="tx1"/>
                </a:solidFill>
              </a:rPr>
              <a:t>operate a business model. </a:t>
            </a:r>
          </a:p>
          <a:p>
            <a:r>
              <a:rPr lang="en-GB" sz="1000" b="0" i="1" dirty="0">
                <a:solidFill>
                  <a:schemeClr val="tx1"/>
                </a:solidFill>
              </a:rPr>
              <a:t>What are the most important costs inherent in our business</a:t>
            </a:r>
          </a:p>
          <a:p>
            <a:r>
              <a:rPr lang="en-GB" sz="1000" b="0" i="1" dirty="0">
                <a:solidFill>
                  <a:schemeClr val="tx1"/>
                </a:solidFill>
              </a:rPr>
              <a:t>model? Which Key Resources are most expensive? Which Key Activities are most expensive?</a:t>
            </a:r>
            <a:endParaRPr lang="de-CH" sz="1000" b="0" i="1" dirty="0">
              <a:solidFill>
                <a:schemeClr val="tx1"/>
              </a:solidFill>
            </a:endParaRPr>
          </a:p>
          <a:p>
            <a:endParaRPr lang="de-CH" sz="1000" dirty="0">
              <a:solidFill>
                <a:schemeClr val="tx1"/>
              </a:solidFill>
            </a:endParaRPr>
          </a:p>
          <a:p>
            <a:endParaRPr lang="de-CH" sz="1000" b="0" dirty="0">
              <a:solidFill>
                <a:schemeClr val="tx1"/>
              </a:solidFill>
            </a:endParaRPr>
          </a:p>
        </p:txBody>
      </p:sp>
      <p:sp>
        <p:nvSpPr>
          <p:cNvPr id="48" name="Textplatzhalter 6"/>
          <p:cNvSpPr txBox="1">
            <a:spLocks/>
          </p:cNvSpPr>
          <p:nvPr/>
        </p:nvSpPr>
        <p:spPr>
          <a:xfrm>
            <a:off x="2267294" y="1673600"/>
            <a:ext cx="3756698" cy="667980"/>
          </a:xfrm>
          <a:prstGeom prst="rect">
            <a:avLst/>
          </a:prstGeom>
          <a:noFill/>
        </p:spPr>
        <p:txBody>
          <a:bodyPr vert="horz" lIns="0" tIns="0" rIns="0" bIns="0" rtlCol="0" anchor="t">
            <a:noAutofit/>
          </a:bodyPr>
          <a:lstStyle>
            <a:lvl1pPr marL="0" indent="0" algn="l" defTabSz="360000" rtl="0" eaLnBrk="1" latinLnBrk="0" hangingPunct="1">
              <a:spcBef>
                <a:spcPts val="0"/>
              </a:spcBef>
              <a:buFontTx/>
              <a:buNone/>
              <a:defRPr lang="de-CH" sz="1400" b="1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6000" indent="-2160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2160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3175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§"/>
              <a:defRPr lang="de-CH"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39850" indent="-1143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52525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1000" dirty="0">
                <a:solidFill>
                  <a:schemeClr val="tx1"/>
                </a:solidFill>
              </a:rPr>
              <a:t>Technology Solutions</a:t>
            </a:r>
          </a:p>
          <a:p>
            <a:endParaRPr lang="de-CH" sz="1000" b="0" dirty="0">
              <a:solidFill>
                <a:schemeClr val="tx1"/>
              </a:solidFill>
            </a:endParaRPr>
          </a:p>
          <a:p>
            <a:r>
              <a:rPr lang="de-CH" sz="1000" b="0" dirty="0">
                <a:solidFill>
                  <a:schemeClr val="tx1"/>
                </a:solidFill>
              </a:rPr>
              <a:t>These </a:t>
            </a:r>
            <a:r>
              <a:rPr lang="de-CH" sz="1000" b="0" dirty="0" err="1">
                <a:solidFill>
                  <a:schemeClr val="tx1"/>
                </a:solidFill>
              </a:rPr>
              <a:t>describe</a:t>
            </a:r>
            <a:r>
              <a:rPr lang="de-CH" sz="1000" b="0" dirty="0">
                <a:solidFill>
                  <a:schemeClr val="tx1"/>
                </a:solidFill>
              </a:rPr>
              <a:t> </a:t>
            </a:r>
            <a:r>
              <a:rPr lang="de-CH" sz="1000" b="0" dirty="0" err="1">
                <a:solidFill>
                  <a:schemeClr val="tx1"/>
                </a:solidFill>
              </a:rPr>
              <a:t>the</a:t>
            </a:r>
            <a:r>
              <a:rPr lang="de-CH" sz="1000" b="0" dirty="0">
                <a:solidFill>
                  <a:schemeClr val="tx1"/>
                </a:solidFill>
              </a:rPr>
              <a:t> most important technologies for the functioning </a:t>
            </a:r>
            <a:r>
              <a:rPr lang="de-CH" sz="1000" b="0" dirty="0" err="1">
                <a:solidFill>
                  <a:schemeClr val="tx1"/>
                </a:solidFill>
              </a:rPr>
              <a:t>of</a:t>
            </a:r>
            <a:r>
              <a:rPr lang="de-CH" sz="1000" b="0" dirty="0">
                <a:solidFill>
                  <a:schemeClr val="tx1"/>
                </a:solidFill>
              </a:rPr>
              <a:t> </a:t>
            </a:r>
            <a:r>
              <a:rPr lang="de-CH" sz="1000" b="0" dirty="0" err="1">
                <a:solidFill>
                  <a:schemeClr val="tx1"/>
                </a:solidFill>
              </a:rPr>
              <a:t>the</a:t>
            </a:r>
            <a:r>
              <a:rPr lang="de-CH" sz="1000" b="0" dirty="0">
                <a:solidFill>
                  <a:schemeClr val="tx1"/>
                </a:solidFill>
              </a:rPr>
              <a:t> business model. </a:t>
            </a:r>
          </a:p>
          <a:p>
            <a:endParaRPr lang="de-CH" sz="1000" b="0" dirty="0">
              <a:solidFill>
                <a:schemeClr val="tx1"/>
              </a:solidFill>
            </a:endParaRPr>
          </a:p>
          <a:p>
            <a:endParaRPr lang="de-CH" sz="1000" b="0" dirty="0">
              <a:solidFill>
                <a:schemeClr val="tx1"/>
              </a:solidFill>
            </a:endParaRPr>
          </a:p>
        </p:txBody>
      </p:sp>
      <p:sp>
        <p:nvSpPr>
          <p:cNvPr id="50" name="Textplatzhalter 6"/>
          <p:cNvSpPr txBox="1">
            <a:spLocks/>
          </p:cNvSpPr>
          <p:nvPr/>
        </p:nvSpPr>
        <p:spPr>
          <a:xfrm>
            <a:off x="6914673" y="1628252"/>
            <a:ext cx="3789554" cy="941148"/>
          </a:xfrm>
          <a:prstGeom prst="rect">
            <a:avLst/>
          </a:prstGeom>
          <a:noFill/>
        </p:spPr>
        <p:txBody>
          <a:bodyPr vert="horz" lIns="0" tIns="0" rIns="0" bIns="0" rtlCol="0" anchor="t">
            <a:noAutofit/>
          </a:bodyPr>
          <a:lstStyle>
            <a:lvl1pPr marL="0" indent="0" algn="l" defTabSz="360000" rtl="0" eaLnBrk="1" latinLnBrk="0" hangingPunct="1">
              <a:spcBef>
                <a:spcPts val="0"/>
              </a:spcBef>
              <a:buFontTx/>
              <a:buNone/>
              <a:defRPr lang="de-CH" sz="1400" b="1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6000" indent="-2160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2160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3175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§"/>
              <a:defRPr lang="de-CH"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39850" indent="-1143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52525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dirty="0">
                <a:solidFill>
                  <a:schemeClr val="tx1"/>
                </a:solidFill>
              </a:rPr>
              <a:t>Customer needs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b="0" dirty="0">
                <a:solidFill>
                  <a:schemeClr val="tx1"/>
                </a:solidFill>
              </a:rPr>
              <a:t>The understanding of the customer needs is an essential component for the success of the business model.   What is the problem you are trying to solve? For which Customer Segment?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b="0" dirty="0">
              <a:solidFill>
                <a:schemeClr val="tx1"/>
              </a:solidFill>
            </a:endParaRPr>
          </a:p>
          <a:p>
            <a:endParaRPr lang="en-GB" sz="1000" b="0" dirty="0">
              <a:solidFill>
                <a:schemeClr val="tx1"/>
              </a:solidFill>
            </a:endParaRPr>
          </a:p>
          <a:p>
            <a:endParaRPr lang="en-GB" sz="1000" b="0" dirty="0">
              <a:solidFill>
                <a:schemeClr val="tx1"/>
              </a:solidFill>
            </a:endParaRPr>
          </a:p>
        </p:txBody>
      </p:sp>
      <p:sp>
        <p:nvSpPr>
          <p:cNvPr id="46" name="Rechteck 45"/>
          <p:cNvSpPr/>
          <p:nvPr/>
        </p:nvSpPr>
        <p:spPr>
          <a:xfrm>
            <a:off x="9408368" y="116632"/>
            <a:ext cx="1640632" cy="21602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CH" sz="1200" dirty="0">
              <a:solidFill>
                <a:srgbClr val="C0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41AC912-1AE0-4246-83B8-C8966DDBB9AA}"/>
              </a:ext>
            </a:extLst>
          </p:cNvPr>
          <p:cNvSpPr txBox="1"/>
          <p:nvPr/>
        </p:nvSpPr>
        <p:spPr>
          <a:xfrm>
            <a:off x="1402002" y="1028742"/>
            <a:ext cx="6469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154CA7"/>
                </a:solidFill>
              </a:rPr>
              <a:t>Below is our preferred Business Model Canvas modified from Osterwalder et al. , 2010.</a:t>
            </a:r>
            <a:endParaRPr lang="en-BE" sz="1400" dirty="0">
              <a:solidFill>
                <a:srgbClr val="154CA7"/>
              </a:solidFill>
            </a:endParaRPr>
          </a:p>
        </p:txBody>
      </p:sp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2B39C41C-3EE0-4A6A-9112-F1F9012D0901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590115" y="6193416"/>
            <a:ext cx="2743200" cy="493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629831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144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4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1440264" y="154114"/>
            <a:ext cx="9482061" cy="480011"/>
          </a:xfrm>
        </p:spPr>
        <p:txBody>
          <a:bodyPr>
            <a:normAutofit fontScale="90000"/>
          </a:bodyPr>
          <a:lstStyle/>
          <a:p>
            <a:r>
              <a:rPr lang="en-BE" sz="1800" dirty="0">
                <a:solidFill>
                  <a:srgbClr val="154CA7"/>
                </a:solidFill>
              </a:rPr>
              <a:t>Proposal title: </a:t>
            </a:r>
            <a:r>
              <a:rPr lang="en-BE" sz="1800" b="1" i="1" dirty="0">
                <a:solidFill>
                  <a:srgbClr val="FF0000"/>
                </a:solidFill>
              </a:rPr>
              <a:t>[insert the name of your proposal. This should be identical to the name in the Application Form]</a:t>
            </a:r>
            <a:endParaRPr lang="de-CH" sz="1800" b="1" i="1" dirty="0">
              <a:solidFill>
                <a:srgbClr val="FF0000"/>
              </a:solidFill>
            </a:endParaRP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-609600" y="718868"/>
            <a:ext cx="12465539" cy="5409912"/>
          </a:xfrm>
        </p:spPr>
        <p:txBody>
          <a:bodyPr/>
          <a:lstStyle/>
          <a:p>
            <a:pPr marL="0" indent="0">
              <a:buNone/>
            </a:pPr>
            <a:r>
              <a:rPr lang="de-CH" dirty="0"/>
              <a:t>                       </a:t>
            </a:r>
          </a:p>
        </p:txBody>
      </p:sp>
      <p:grpSp>
        <p:nvGrpSpPr>
          <p:cNvPr id="14" name="Gruppieren 13"/>
          <p:cNvGrpSpPr/>
          <p:nvPr/>
        </p:nvGrpSpPr>
        <p:grpSpPr>
          <a:xfrm>
            <a:off x="1415479" y="1448780"/>
            <a:ext cx="9531635" cy="4583681"/>
            <a:chOff x="2296771" y="2311790"/>
            <a:chExt cx="5976665" cy="3581259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22" name="Rechteck 21"/>
            <p:cNvSpPr/>
            <p:nvPr/>
          </p:nvSpPr>
          <p:spPr>
            <a:xfrm>
              <a:off x="3492104" y="3035612"/>
              <a:ext cx="1195332" cy="1071539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CH" sz="1600" dirty="0" err="1">
                <a:solidFill>
                  <a:schemeClr val="tx1"/>
                </a:solidFill>
              </a:endParaRPr>
            </a:p>
          </p:txBody>
        </p:sp>
        <p:sp>
          <p:nvSpPr>
            <p:cNvPr id="23" name="Rechteck 22"/>
            <p:cNvSpPr/>
            <p:nvPr/>
          </p:nvSpPr>
          <p:spPr>
            <a:xfrm>
              <a:off x="3492104" y="4097688"/>
              <a:ext cx="1195332" cy="1071539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CH" sz="1600" dirty="0" err="1">
                <a:solidFill>
                  <a:schemeClr val="tx1"/>
                </a:solidFill>
              </a:endParaRPr>
            </a:p>
          </p:txBody>
        </p:sp>
        <p:sp>
          <p:nvSpPr>
            <p:cNvPr id="24" name="Rechteck 23"/>
            <p:cNvSpPr/>
            <p:nvPr/>
          </p:nvSpPr>
          <p:spPr>
            <a:xfrm>
              <a:off x="4687437" y="3035612"/>
              <a:ext cx="1195332" cy="2133615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CH" sz="1600" dirty="0" err="1">
                <a:solidFill>
                  <a:schemeClr val="tx1"/>
                </a:solidFill>
              </a:endParaRPr>
            </a:p>
          </p:txBody>
        </p:sp>
        <p:sp>
          <p:nvSpPr>
            <p:cNvPr id="25" name="Rechteck 24"/>
            <p:cNvSpPr/>
            <p:nvPr/>
          </p:nvSpPr>
          <p:spPr>
            <a:xfrm>
              <a:off x="5882769" y="3035612"/>
              <a:ext cx="1195332" cy="1071539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CH" sz="1600" dirty="0" err="1">
                <a:solidFill>
                  <a:schemeClr val="tx1"/>
                </a:solidFill>
              </a:endParaRPr>
            </a:p>
          </p:txBody>
        </p:sp>
        <p:sp>
          <p:nvSpPr>
            <p:cNvPr id="26" name="Rechteck 25"/>
            <p:cNvSpPr/>
            <p:nvPr/>
          </p:nvSpPr>
          <p:spPr>
            <a:xfrm>
              <a:off x="5882769" y="4097688"/>
              <a:ext cx="1195332" cy="1071539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CH" sz="1600" dirty="0" err="1">
                <a:solidFill>
                  <a:schemeClr val="tx1"/>
                </a:solidFill>
              </a:endParaRPr>
            </a:p>
          </p:txBody>
        </p:sp>
        <p:sp>
          <p:nvSpPr>
            <p:cNvPr id="27" name="Rechteck 26"/>
            <p:cNvSpPr/>
            <p:nvPr/>
          </p:nvSpPr>
          <p:spPr>
            <a:xfrm>
              <a:off x="7078103" y="3035612"/>
              <a:ext cx="1195332" cy="2133614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CH" sz="1600" dirty="0" err="1">
                <a:solidFill>
                  <a:schemeClr val="tx1"/>
                </a:solidFill>
              </a:endParaRPr>
            </a:p>
          </p:txBody>
        </p:sp>
        <p:sp>
          <p:nvSpPr>
            <p:cNvPr id="28" name="Rechteck 27"/>
            <p:cNvSpPr/>
            <p:nvPr/>
          </p:nvSpPr>
          <p:spPr>
            <a:xfrm>
              <a:off x="2296772" y="3035612"/>
              <a:ext cx="1195332" cy="2133614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CH" sz="1600" dirty="0" err="1">
                <a:solidFill>
                  <a:schemeClr val="tx1"/>
                </a:solidFill>
              </a:endParaRPr>
            </a:p>
          </p:txBody>
        </p:sp>
        <p:sp>
          <p:nvSpPr>
            <p:cNvPr id="29" name="Rechteck 28"/>
            <p:cNvSpPr/>
            <p:nvPr/>
          </p:nvSpPr>
          <p:spPr>
            <a:xfrm>
              <a:off x="2296772" y="5169226"/>
              <a:ext cx="2988332" cy="72382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CH" sz="1600" dirty="0" err="1">
                <a:solidFill>
                  <a:schemeClr val="tx1"/>
                </a:solidFill>
              </a:endParaRPr>
            </a:p>
          </p:txBody>
        </p:sp>
        <p:sp>
          <p:nvSpPr>
            <p:cNvPr id="30" name="Rechteck 29"/>
            <p:cNvSpPr/>
            <p:nvPr/>
          </p:nvSpPr>
          <p:spPr>
            <a:xfrm>
              <a:off x="5285104" y="5169227"/>
              <a:ext cx="2988332" cy="72382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CH" sz="1600" dirty="0" err="1">
                <a:solidFill>
                  <a:schemeClr val="tx1"/>
                </a:solidFill>
              </a:endParaRPr>
            </a:p>
          </p:txBody>
        </p:sp>
        <p:sp>
          <p:nvSpPr>
            <p:cNvPr id="42" name="Rechteck 41"/>
            <p:cNvSpPr/>
            <p:nvPr/>
          </p:nvSpPr>
          <p:spPr>
            <a:xfrm>
              <a:off x="2296771" y="2311790"/>
              <a:ext cx="2988332" cy="72382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CH" sz="1600" dirty="0" err="1">
                <a:solidFill>
                  <a:schemeClr val="tx1"/>
                </a:solidFill>
              </a:endParaRPr>
            </a:p>
          </p:txBody>
        </p:sp>
        <p:sp>
          <p:nvSpPr>
            <p:cNvPr id="43" name="Rechteck 42"/>
            <p:cNvSpPr/>
            <p:nvPr/>
          </p:nvSpPr>
          <p:spPr>
            <a:xfrm>
              <a:off x="5285103" y="2311790"/>
              <a:ext cx="2988332" cy="72382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CH" sz="1600" dirty="0" err="1">
                <a:solidFill>
                  <a:schemeClr val="tx1"/>
                </a:solidFill>
              </a:endParaRPr>
            </a:p>
          </p:txBody>
        </p:sp>
      </p:grpSp>
      <p:pic>
        <p:nvPicPr>
          <p:cNvPr id="45" name="Picture 5" descr="\\cfil103\bacherc$\Desktop\money-black-sack-money-bag-enlite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2700" y="5316819"/>
            <a:ext cx="459678" cy="453972"/>
          </a:xfrm>
          <a:prstGeom prst="rect">
            <a:avLst/>
          </a:prstGeom>
          <a:noFill/>
        </p:spPr>
      </p:pic>
      <p:pic>
        <p:nvPicPr>
          <p:cNvPr id="47" name="Picture 2" descr="\\cfil103\bacherc$\Desktop\iconmonstr-currency-dollar-3-icon-256.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8816" y="5352778"/>
            <a:ext cx="453972" cy="453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6" descr="\\cfil103\bacherc$\Desktop\54acf1e99d379f5d70ba11dc_community%20lots%20of%20people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2051" y="2750809"/>
            <a:ext cx="453972" cy="453972"/>
          </a:xfrm>
          <a:prstGeom prst="rect">
            <a:avLst/>
          </a:prstGeom>
          <a:noFill/>
        </p:spPr>
      </p:pic>
      <p:pic>
        <p:nvPicPr>
          <p:cNvPr id="30722" name="Picture 2" descr="\\cfil103\bacherc$\Desktop\Zahnrad_-_Vector-Icon.png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834" y="1750251"/>
            <a:ext cx="463939" cy="453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23" name="Picture 3" descr="\\cfil103\bacherc$\Desktop\icon_12043.png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2700" y="1782102"/>
            <a:ext cx="453972" cy="453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2" descr="\\cfil103\bacherc$\Desktop\1342.png"/>
          <p:cNvPicPr>
            <a:picLocks noChangeAspect="1" noChangeArrowheads="1"/>
          </p:cNvPicPr>
          <p:nvPr/>
        </p:nvPicPr>
        <p:blipFill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542" y="2750809"/>
            <a:ext cx="453972" cy="453972"/>
          </a:xfrm>
          <a:prstGeom prst="rect">
            <a:avLst/>
          </a:prstGeom>
          <a:noFill/>
        </p:spPr>
      </p:pic>
      <p:pic>
        <p:nvPicPr>
          <p:cNvPr id="30727" name="Picture 7" descr="\\cfil103\bacherc$\Desktop\diamond.png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728" y="2750809"/>
            <a:ext cx="453972" cy="453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Textplatzhalter 6"/>
          <p:cNvSpPr txBox="1">
            <a:spLocks/>
          </p:cNvSpPr>
          <p:nvPr/>
        </p:nvSpPr>
        <p:spPr>
          <a:xfrm>
            <a:off x="9033371" y="3432603"/>
            <a:ext cx="1611333" cy="951262"/>
          </a:xfrm>
          <a:prstGeom prst="rect">
            <a:avLst/>
          </a:prstGeom>
          <a:noFill/>
        </p:spPr>
        <p:txBody>
          <a:bodyPr vert="horz" lIns="0" tIns="0" rIns="0" bIns="0" rtlCol="0" anchor="t">
            <a:noAutofit/>
          </a:bodyPr>
          <a:lstStyle>
            <a:lvl1pPr marL="0" indent="0" algn="l" defTabSz="360000" rtl="0" eaLnBrk="1" latinLnBrk="0" hangingPunct="1">
              <a:spcBef>
                <a:spcPts val="0"/>
              </a:spcBef>
              <a:buFontTx/>
              <a:buNone/>
              <a:defRPr lang="de-CH" sz="1400" b="1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6000" indent="-2160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2160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3175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§"/>
              <a:defRPr lang="de-CH"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39850" indent="-1143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52525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CH" sz="1000" dirty="0">
                <a:solidFill>
                  <a:schemeClr val="tx1"/>
                </a:solidFill>
              </a:rPr>
              <a:t>Customer Segments</a:t>
            </a:r>
            <a:endParaRPr lang="de-CH" sz="1000" b="0" dirty="0">
              <a:solidFill>
                <a:schemeClr val="tx1"/>
              </a:solidFill>
            </a:endParaRPr>
          </a:p>
          <a:p>
            <a:pPr algn="ctr"/>
            <a:endParaRPr lang="de-CH" sz="1000" b="0" dirty="0">
              <a:solidFill>
                <a:schemeClr val="tx1"/>
              </a:solidFill>
            </a:endParaRPr>
          </a:p>
          <a:p>
            <a:pPr algn="ctr"/>
            <a:endParaRPr lang="de-CH" sz="1000" b="0" dirty="0">
              <a:solidFill>
                <a:schemeClr val="tx1"/>
              </a:solidFill>
            </a:endParaRPr>
          </a:p>
          <a:p>
            <a:pPr algn="ctr"/>
            <a:endParaRPr lang="de-CH" sz="1000" b="0" dirty="0">
              <a:solidFill>
                <a:schemeClr val="tx1"/>
              </a:solidFill>
            </a:endParaRPr>
          </a:p>
          <a:p>
            <a:endParaRPr lang="de-CH" sz="1000" b="0" dirty="0">
              <a:solidFill>
                <a:schemeClr val="tx1"/>
              </a:solidFill>
            </a:endParaRPr>
          </a:p>
          <a:p>
            <a:endParaRPr lang="de-CH" sz="1000" b="0" dirty="0">
              <a:solidFill>
                <a:schemeClr val="tx1"/>
              </a:solidFill>
            </a:endParaRPr>
          </a:p>
          <a:p>
            <a:r>
              <a:rPr lang="de-CH" sz="1000" b="0" dirty="0">
                <a:solidFill>
                  <a:schemeClr val="tx1"/>
                </a:solidFill>
              </a:rPr>
              <a:t> </a:t>
            </a:r>
            <a:endParaRPr lang="de-CH" sz="1000" dirty="0">
              <a:solidFill>
                <a:schemeClr val="tx1"/>
              </a:solidFill>
            </a:endParaRPr>
          </a:p>
        </p:txBody>
      </p:sp>
      <p:sp>
        <p:nvSpPr>
          <p:cNvPr id="63" name="Textplatzhalter 6"/>
          <p:cNvSpPr txBox="1">
            <a:spLocks/>
          </p:cNvSpPr>
          <p:nvPr/>
        </p:nvSpPr>
        <p:spPr>
          <a:xfrm>
            <a:off x="5302326" y="3432603"/>
            <a:ext cx="1637916" cy="1100848"/>
          </a:xfrm>
          <a:prstGeom prst="rect">
            <a:avLst/>
          </a:prstGeom>
          <a:noFill/>
        </p:spPr>
        <p:txBody>
          <a:bodyPr vert="horz" lIns="0" tIns="0" rIns="0" bIns="0" rtlCol="0" anchor="t">
            <a:noAutofit/>
          </a:bodyPr>
          <a:lstStyle>
            <a:lvl1pPr marL="0" indent="0" algn="l" defTabSz="360000" rtl="0" eaLnBrk="1" latinLnBrk="0" hangingPunct="1">
              <a:spcBef>
                <a:spcPts val="0"/>
              </a:spcBef>
              <a:buFontTx/>
              <a:buNone/>
              <a:defRPr lang="de-CH" sz="1400" b="1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6000" indent="-2160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2160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3175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§"/>
              <a:defRPr lang="de-CH"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39850" indent="-1143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52525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CH" sz="1000" dirty="0">
                <a:solidFill>
                  <a:schemeClr val="tx1"/>
                </a:solidFill>
              </a:rPr>
              <a:t>Value Proposition</a:t>
            </a:r>
          </a:p>
          <a:p>
            <a:pPr algn="ctr"/>
            <a:endParaRPr lang="de-CH" sz="1000" b="0" dirty="0">
              <a:solidFill>
                <a:schemeClr val="tx1"/>
              </a:solidFill>
            </a:endParaRPr>
          </a:p>
          <a:p>
            <a:pPr algn="ctr"/>
            <a:endParaRPr lang="de-CH" sz="1000" b="0" dirty="0">
              <a:solidFill>
                <a:schemeClr val="tx1"/>
              </a:solidFill>
            </a:endParaRPr>
          </a:p>
        </p:txBody>
      </p:sp>
      <p:sp>
        <p:nvSpPr>
          <p:cNvPr id="64" name="Textplatzhalter 6"/>
          <p:cNvSpPr txBox="1">
            <a:spLocks/>
          </p:cNvSpPr>
          <p:nvPr/>
        </p:nvSpPr>
        <p:spPr>
          <a:xfrm>
            <a:off x="7131402" y="3922438"/>
            <a:ext cx="1655362" cy="1124291"/>
          </a:xfrm>
          <a:prstGeom prst="rect">
            <a:avLst/>
          </a:prstGeom>
          <a:noFill/>
        </p:spPr>
        <p:txBody>
          <a:bodyPr vert="horz" lIns="0" tIns="0" rIns="0" bIns="0" rtlCol="0" anchor="t">
            <a:noAutofit/>
          </a:bodyPr>
          <a:lstStyle>
            <a:lvl1pPr marL="0" indent="0" algn="l" defTabSz="360000" rtl="0" eaLnBrk="1" latinLnBrk="0" hangingPunct="1">
              <a:spcBef>
                <a:spcPts val="0"/>
              </a:spcBef>
              <a:buFontTx/>
              <a:buNone/>
              <a:defRPr lang="de-CH" sz="1400" b="1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6000" indent="-2160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2160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3175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§"/>
              <a:defRPr lang="de-CH"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39850" indent="-1143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52525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CH" sz="1000" dirty="0">
                <a:solidFill>
                  <a:schemeClr val="tx1"/>
                </a:solidFill>
              </a:rPr>
              <a:t>Channels</a:t>
            </a:r>
          </a:p>
          <a:p>
            <a:endParaRPr lang="de-CH" sz="1000" dirty="0">
              <a:solidFill>
                <a:schemeClr val="tx1"/>
              </a:solidFill>
            </a:endParaRPr>
          </a:p>
        </p:txBody>
      </p:sp>
      <p:sp>
        <p:nvSpPr>
          <p:cNvPr id="37" name="Textplatzhalter 6"/>
          <p:cNvSpPr txBox="1">
            <a:spLocks/>
          </p:cNvSpPr>
          <p:nvPr/>
        </p:nvSpPr>
        <p:spPr>
          <a:xfrm>
            <a:off x="7098548" y="2578607"/>
            <a:ext cx="1655362" cy="1143345"/>
          </a:xfrm>
          <a:prstGeom prst="rect">
            <a:avLst/>
          </a:prstGeom>
          <a:noFill/>
        </p:spPr>
        <p:txBody>
          <a:bodyPr vert="horz" lIns="0" tIns="0" rIns="0" bIns="0" rtlCol="0" anchor="t">
            <a:noAutofit/>
          </a:bodyPr>
          <a:lstStyle>
            <a:lvl1pPr marL="0" indent="0" algn="l" defTabSz="360000" rtl="0" eaLnBrk="1" latinLnBrk="0" hangingPunct="1">
              <a:spcBef>
                <a:spcPts val="0"/>
              </a:spcBef>
              <a:buFontTx/>
              <a:buNone/>
              <a:defRPr lang="de-CH" sz="1400" b="1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6000" indent="-2160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2160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3175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§"/>
              <a:defRPr lang="de-CH"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39850" indent="-1143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52525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CH" sz="1000" dirty="0">
                <a:solidFill>
                  <a:schemeClr val="tx1"/>
                </a:solidFill>
              </a:rPr>
              <a:t>Customer Relationships</a:t>
            </a:r>
          </a:p>
          <a:p>
            <a:pPr algn="ctr"/>
            <a:endParaRPr lang="de-CH" sz="1000" dirty="0">
              <a:solidFill>
                <a:schemeClr val="tx1"/>
              </a:solidFill>
            </a:endParaRPr>
          </a:p>
          <a:p>
            <a:endParaRPr lang="de-CH" sz="1000" b="0" dirty="0">
              <a:solidFill>
                <a:schemeClr val="tx1"/>
              </a:solidFill>
            </a:endParaRPr>
          </a:p>
          <a:p>
            <a:endParaRPr lang="de-CH" sz="1000" b="0" dirty="0">
              <a:solidFill>
                <a:schemeClr val="tx1"/>
              </a:solidFill>
            </a:endParaRPr>
          </a:p>
        </p:txBody>
      </p:sp>
      <p:sp>
        <p:nvSpPr>
          <p:cNvPr id="38" name="Textplatzhalter 6"/>
          <p:cNvSpPr txBox="1">
            <a:spLocks/>
          </p:cNvSpPr>
          <p:nvPr/>
        </p:nvSpPr>
        <p:spPr>
          <a:xfrm>
            <a:off x="6947964" y="5275008"/>
            <a:ext cx="3499319" cy="611369"/>
          </a:xfrm>
          <a:prstGeom prst="rect">
            <a:avLst/>
          </a:prstGeom>
          <a:noFill/>
        </p:spPr>
        <p:txBody>
          <a:bodyPr vert="horz" lIns="0" tIns="0" rIns="0" bIns="0" rtlCol="0" anchor="t">
            <a:noAutofit/>
          </a:bodyPr>
          <a:lstStyle>
            <a:lvl1pPr marL="0" indent="0" algn="l" defTabSz="360000" rtl="0" eaLnBrk="1" latinLnBrk="0" hangingPunct="1">
              <a:spcBef>
                <a:spcPts val="0"/>
              </a:spcBef>
              <a:buFontTx/>
              <a:buNone/>
              <a:defRPr lang="de-CH" sz="1400" b="1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6000" indent="-2160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2160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3175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§"/>
              <a:defRPr lang="de-CH"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39850" indent="-1143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52525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1000" dirty="0">
                <a:solidFill>
                  <a:schemeClr val="tx1"/>
                </a:solidFill>
              </a:rPr>
              <a:t>Sources of Income</a:t>
            </a:r>
          </a:p>
          <a:p>
            <a:endParaRPr lang="de-CH" sz="1000" dirty="0">
              <a:solidFill>
                <a:schemeClr val="tx1"/>
              </a:solidFill>
            </a:endParaRPr>
          </a:p>
          <a:p>
            <a:endParaRPr lang="de-CH" sz="1000" b="0" dirty="0">
              <a:solidFill>
                <a:schemeClr val="tx1"/>
              </a:solidFill>
            </a:endParaRPr>
          </a:p>
        </p:txBody>
      </p:sp>
      <p:sp>
        <p:nvSpPr>
          <p:cNvPr id="39" name="Textplatzhalter 6"/>
          <p:cNvSpPr txBox="1">
            <a:spLocks/>
          </p:cNvSpPr>
          <p:nvPr/>
        </p:nvSpPr>
        <p:spPr>
          <a:xfrm>
            <a:off x="3404662" y="3927853"/>
            <a:ext cx="1637916" cy="1085741"/>
          </a:xfrm>
          <a:prstGeom prst="rect">
            <a:avLst/>
          </a:prstGeom>
          <a:noFill/>
        </p:spPr>
        <p:txBody>
          <a:bodyPr vert="horz" lIns="0" tIns="0" rIns="0" bIns="0" rtlCol="0" anchor="t">
            <a:noAutofit/>
          </a:bodyPr>
          <a:lstStyle>
            <a:lvl1pPr marL="0" indent="0" algn="l" defTabSz="360000" rtl="0" eaLnBrk="1" latinLnBrk="0" hangingPunct="1">
              <a:spcBef>
                <a:spcPts val="0"/>
              </a:spcBef>
              <a:buFontTx/>
              <a:buNone/>
              <a:defRPr lang="de-CH" sz="1400" b="1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6000" indent="-2160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2160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3175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§"/>
              <a:defRPr lang="de-CH"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39850" indent="-1143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52525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CH" sz="1000" dirty="0">
                <a:solidFill>
                  <a:schemeClr val="tx1"/>
                </a:solidFill>
              </a:rPr>
              <a:t>Key Resources</a:t>
            </a:r>
          </a:p>
          <a:p>
            <a:endParaRPr lang="de-CH" sz="1000" dirty="0">
              <a:solidFill>
                <a:schemeClr val="tx1"/>
              </a:solidFill>
            </a:endParaRPr>
          </a:p>
        </p:txBody>
      </p:sp>
      <p:sp>
        <p:nvSpPr>
          <p:cNvPr id="40" name="Textplatzhalter 6"/>
          <p:cNvSpPr txBox="1">
            <a:spLocks/>
          </p:cNvSpPr>
          <p:nvPr/>
        </p:nvSpPr>
        <p:spPr>
          <a:xfrm>
            <a:off x="3404662" y="2559291"/>
            <a:ext cx="1656000" cy="1143345"/>
          </a:xfrm>
          <a:prstGeom prst="rect">
            <a:avLst/>
          </a:prstGeom>
          <a:noFill/>
        </p:spPr>
        <p:txBody>
          <a:bodyPr vert="horz" lIns="0" tIns="0" rIns="0" bIns="0" rtlCol="0" anchor="t">
            <a:noAutofit/>
          </a:bodyPr>
          <a:lstStyle>
            <a:lvl1pPr marL="0" indent="0" algn="l" defTabSz="360000" rtl="0" eaLnBrk="1" latinLnBrk="0" hangingPunct="1">
              <a:spcBef>
                <a:spcPts val="0"/>
              </a:spcBef>
              <a:buFontTx/>
              <a:buNone/>
              <a:defRPr lang="de-CH" sz="1400" b="1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6000" indent="-2160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2160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3175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§"/>
              <a:defRPr lang="de-CH"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39850" indent="-1143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52525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CH" sz="1000" dirty="0">
                <a:solidFill>
                  <a:schemeClr val="tx1"/>
                </a:solidFill>
              </a:rPr>
              <a:t>Key Activities</a:t>
            </a:r>
          </a:p>
          <a:p>
            <a:pPr algn="ctr"/>
            <a:endParaRPr lang="de-CH" sz="1000" dirty="0">
              <a:solidFill>
                <a:schemeClr val="tx1"/>
              </a:solidFill>
            </a:endParaRPr>
          </a:p>
        </p:txBody>
      </p:sp>
      <p:pic>
        <p:nvPicPr>
          <p:cNvPr id="15365" name="Picture 5" descr="\\cfil103\bacherc$\Desktop\Unbenannt.png"/>
          <p:cNvPicPr>
            <a:picLocks noChangeAspect="1" noChangeArrowheads="1"/>
          </p:cNvPicPr>
          <p:nvPr/>
        </p:nvPicPr>
        <p:blipFill>
          <a:blip r:embed="rId1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2794" y="4559622"/>
            <a:ext cx="453971" cy="453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\\cfil103\bacherc$\Desktop\iconmonstr-check-mark-3-icon-300x300.png"/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4662" y="4592756"/>
            <a:ext cx="453972" cy="453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9" descr="\\cfil103\bacherc$\Desktop\Chain_link_icon.png"/>
          <p:cNvPicPr>
            <a:picLocks noChangeAspect="1" noChangeArrowheads="1"/>
          </p:cNvPicPr>
          <p:nvPr/>
        </p:nvPicPr>
        <p:blipFill>
          <a:blip r:embed="rId1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39320">
            <a:off x="4586112" y="3323642"/>
            <a:ext cx="425805" cy="245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4" name="Picture 4" descr="\\cfil103\bacherc$\Desktop\heart_1.png"/>
          <p:cNvPicPr>
            <a:picLocks noChangeAspect="1" noChangeArrowheads="1"/>
          </p:cNvPicPr>
          <p:nvPr/>
        </p:nvPicPr>
        <p:blipFill>
          <a:blip r:embed="rId1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1403" y="3222436"/>
            <a:ext cx="489931" cy="489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Textplatzhalter 6"/>
          <p:cNvSpPr txBox="1">
            <a:spLocks/>
          </p:cNvSpPr>
          <p:nvPr/>
        </p:nvSpPr>
        <p:spPr>
          <a:xfrm>
            <a:off x="1559497" y="3432604"/>
            <a:ext cx="1611333" cy="932501"/>
          </a:xfrm>
          <a:prstGeom prst="rect">
            <a:avLst/>
          </a:prstGeom>
          <a:noFill/>
        </p:spPr>
        <p:txBody>
          <a:bodyPr vert="horz" lIns="0" tIns="0" rIns="0" bIns="0" rtlCol="0" anchor="t">
            <a:noAutofit/>
          </a:bodyPr>
          <a:lstStyle>
            <a:lvl1pPr marL="0" indent="0" algn="l" defTabSz="360000" rtl="0" eaLnBrk="1" latinLnBrk="0" hangingPunct="1">
              <a:spcBef>
                <a:spcPts val="0"/>
              </a:spcBef>
              <a:buFontTx/>
              <a:buNone/>
              <a:defRPr lang="de-CH" sz="1400" b="1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6000" indent="-2160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2160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3175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§"/>
              <a:defRPr lang="de-CH"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39850" indent="-1143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52525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CH" sz="1000" dirty="0">
                <a:solidFill>
                  <a:schemeClr val="tx1"/>
                </a:solidFill>
              </a:rPr>
              <a:t>Key Partnerships</a:t>
            </a:r>
          </a:p>
        </p:txBody>
      </p:sp>
      <p:sp>
        <p:nvSpPr>
          <p:cNvPr id="44" name="Textplatzhalter 6"/>
          <p:cNvSpPr txBox="1">
            <a:spLocks/>
          </p:cNvSpPr>
          <p:nvPr/>
        </p:nvSpPr>
        <p:spPr>
          <a:xfrm>
            <a:off x="2261641" y="5273152"/>
            <a:ext cx="3684690" cy="613225"/>
          </a:xfrm>
          <a:prstGeom prst="rect">
            <a:avLst/>
          </a:prstGeom>
          <a:noFill/>
        </p:spPr>
        <p:txBody>
          <a:bodyPr vert="horz" lIns="0" tIns="0" rIns="0" bIns="0" rtlCol="0" anchor="t">
            <a:noAutofit/>
          </a:bodyPr>
          <a:lstStyle>
            <a:lvl1pPr marL="0" indent="0" algn="l" defTabSz="360000" rtl="0" eaLnBrk="1" latinLnBrk="0" hangingPunct="1">
              <a:spcBef>
                <a:spcPts val="0"/>
              </a:spcBef>
              <a:buFontTx/>
              <a:buNone/>
              <a:defRPr lang="de-CH" sz="1400" b="1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6000" indent="-2160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2160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3175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§"/>
              <a:defRPr lang="de-CH"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39850" indent="-1143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52525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1000" dirty="0">
                <a:solidFill>
                  <a:schemeClr val="tx1"/>
                </a:solidFill>
              </a:rPr>
              <a:t>Cost Structure</a:t>
            </a:r>
          </a:p>
          <a:p>
            <a:endParaRPr lang="de-CH" sz="1000" b="0" dirty="0">
              <a:solidFill>
                <a:schemeClr val="tx1"/>
              </a:solidFill>
            </a:endParaRPr>
          </a:p>
        </p:txBody>
      </p:sp>
      <p:sp>
        <p:nvSpPr>
          <p:cNvPr id="48" name="Textplatzhalter 6"/>
          <p:cNvSpPr txBox="1">
            <a:spLocks/>
          </p:cNvSpPr>
          <p:nvPr/>
        </p:nvSpPr>
        <p:spPr>
          <a:xfrm>
            <a:off x="2267294" y="1673600"/>
            <a:ext cx="3756698" cy="607274"/>
          </a:xfrm>
          <a:prstGeom prst="rect">
            <a:avLst/>
          </a:prstGeom>
          <a:noFill/>
        </p:spPr>
        <p:txBody>
          <a:bodyPr vert="horz" lIns="0" tIns="0" rIns="0" bIns="0" rtlCol="0" anchor="t">
            <a:noAutofit/>
          </a:bodyPr>
          <a:lstStyle>
            <a:lvl1pPr marL="0" indent="0" algn="l" defTabSz="360000" rtl="0" eaLnBrk="1" latinLnBrk="0" hangingPunct="1">
              <a:spcBef>
                <a:spcPts val="0"/>
              </a:spcBef>
              <a:buFontTx/>
              <a:buNone/>
              <a:defRPr lang="de-CH" sz="1400" b="1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6000" indent="-2160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2160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3175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§"/>
              <a:defRPr lang="de-CH"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39850" indent="-1143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52525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1000" dirty="0">
                <a:solidFill>
                  <a:schemeClr val="tx1"/>
                </a:solidFill>
              </a:rPr>
              <a:t>Technology Solutions</a:t>
            </a:r>
          </a:p>
          <a:p>
            <a:endParaRPr lang="de-CH" sz="1000" b="0" dirty="0">
              <a:solidFill>
                <a:schemeClr val="tx1"/>
              </a:solidFill>
            </a:endParaRPr>
          </a:p>
          <a:p>
            <a:endParaRPr lang="de-CH" sz="1000" b="0" dirty="0">
              <a:solidFill>
                <a:schemeClr val="tx1"/>
              </a:solidFill>
            </a:endParaRPr>
          </a:p>
          <a:p>
            <a:endParaRPr lang="de-CH" sz="1000" b="0" dirty="0">
              <a:solidFill>
                <a:schemeClr val="tx1"/>
              </a:solidFill>
            </a:endParaRPr>
          </a:p>
          <a:p>
            <a:endParaRPr lang="de-CH" sz="1000" b="0" dirty="0">
              <a:solidFill>
                <a:schemeClr val="tx1"/>
              </a:solidFill>
            </a:endParaRPr>
          </a:p>
        </p:txBody>
      </p:sp>
      <p:sp>
        <p:nvSpPr>
          <p:cNvPr id="50" name="Textplatzhalter 6"/>
          <p:cNvSpPr txBox="1">
            <a:spLocks/>
          </p:cNvSpPr>
          <p:nvPr/>
        </p:nvSpPr>
        <p:spPr>
          <a:xfrm>
            <a:off x="6914673" y="1683052"/>
            <a:ext cx="3756698" cy="652076"/>
          </a:xfrm>
          <a:prstGeom prst="rect">
            <a:avLst/>
          </a:prstGeom>
          <a:noFill/>
        </p:spPr>
        <p:txBody>
          <a:bodyPr vert="horz" lIns="0" tIns="0" rIns="0" bIns="0" rtlCol="0" anchor="t">
            <a:noAutofit/>
          </a:bodyPr>
          <a:lstStyle>
            <a:lvl1pPr marL="0" indent="0" algn="l" defTabSz="360000" rtl="0" eaLnBrk="1" latinLnBrk="0" hangingPunct="1">
              <a:spcBef>
                <a:spcPts val="0"/>
              </a:spcBef>
              <a:buFontTx/>
              <a:buNone/>
              <a:defRPr lang="de-CH" sz="1400" b="1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6000" indent="-2160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2160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3175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§"/>
              <a:defRPr lang="de-CH"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39850" indent="-11430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CH"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52525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1000" dirty="0">
                <a:solidFill>
                  <a:schemeClr val="tx1"/>
                </a:solidFill>
              </a:rPr>
              <a:t>Customer needs</a:t>
            </a:r>
          </a:p>
          <a:p>
            <a:endParaRPr lang="de-CH" sz="1000" b="0" dirty="0">
              <a:solidFill>
                <a:schemeClr val="tx1"/>
              </a:solidFill>
            </a:endParaRPr>
          </a:p>
          <a:p>
            <a:endParaRPr lang="de-CH" sz="1000" b="0" dirty="0">
              <a:solidFill>
                <a:schemeClr val="tx1"/>
              </a:solidFill>
            </a:endParaRPr>
          </a:p>
          <a:p>
            <a:endParaRPr lang="de-CH" sz="1000" b="0" dirty="0">
              <a:solidFill>
                <a:schemeClr val="tx1"/>
              </a:solidFill>
            </a:endParaRPr>
          </a:p>
        </p:txBody>
      </p:sp>
      <p:sp>
        <p:nvSpPr>
          <p:cNvPr id="46" name="Rechteck 45"/>
          <p:cNvSpPr/>
          <p:nvPr/>
        </p:nvSpPr>
        <p:spPr>
          <a:xfrm>
            <a:off x="9408368" y="116632"/>
            <a:ext cx="1640632" cy="21602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CH" sz="1200" dirty="0">
              <a:solidFill>
                <a:srgbClr val="C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B0B43C-87C5-481C-9996-3289FE953EFF}"/>
              </a:ext>
            </a:extLst>
          </p:cNvPr>
          <p:cNvSpPr txBox="1"/>
          <p:nvPr/>
        </p:nvSpPr>
        <p:spPr>
          <a:xfrm>
            <a:off x="-921437" y="6490456"/>
            <a:ext cx="54799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BE" sz="1100" i="1" dirty="0">
                <a:solidFill>
                  <a:srgbClr val="154CA7"/>
                </a:solidFill>
              </a:rPr>
              <a:t>EIT Food </a:t>
            </a:r>
            <a:r>
              <a:rPr lang="en-GB" sz="1100" i="1" dirty="0">
                <a:solidFill>
                  <a:srgbClr val="154CA7"/>
                </a:solidFill>
              </a:rPr>
              <a:t>Business Model Canvas modified from Osterwalder et al. , 2010.</a:t>
            </a:r>
            <a:endParaRPr lang="en-BE" sz="1100" i="1" dirty="0">
              <a:solidFill>
                <a:srgbClr val="154CA7"/>
              </a:solidFill>
            </a:endParaRPr>
          </a:p>
        </p:txBody>
      </p:sp>
      <p:pic>
        <p:nvPicPr>
          <p:cNvPr id="4" name="Picture 3" descr="Shape&#10;&#10;Description automatically generated">
            <a:extLst>
              <a:ext uri="{FF2B5EF4-FFF2-40B4-BE49-F238E27FC236}">
                <a16:creationId xmlns:a16="http://schemas.microsoft.com/office/drawing/2014/main" id="{74F9C4BA-26ED-4253-842A-580EA20F8CCE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590115" y="6193416"/>
            <a:ext cx="2743200" cy="493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99542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9686D838F6DFE4AA6DA524E13F873B8" ma:contentTypeVersion="11" ma:contentTypeDescription="Ein neues Dokument erstellen." ma:contentTypeScope="" ma:versionID="e959d6eca7ff7e1e532836f977617a83">
  <xsd:schema xmlns:xsd="http://www.w3.org/2001/XMLSchema" xmlns:xs="http://www.w3.org/2001/XMLSchema" xmlns:p="http://schemas.microsoft.com/office/2006/metadata/properties" xmlns:ns2="d2e63bd9-438e-42e8-beee-7a1e0a9d1f1c" xmlns:ns3="c3f3be94-4ac5-4e5c-a8e8-972e0ca47930" targetNamespace="http://schemas.microsoft.com/office/2006/metadata/properties" ma:root="true" ma:fieldsID="c43171a0bdb745a764ee6089b2439d3e" ns2:_="" ns3:_="">
    <xsd:import namespace="d2e63bd9-438e-42e8-beee-7a1e0a9d1f1c"/>
    <xsd:import namespace="c3f3be94-4ac5-4e5c-a8e8-972e0ca4793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e63bd9-438e-42e8-beee-7a1e0a9d1f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Bildmarkierungen" ma:readOnly="false" ma:fieldId="{5cf76f15-5ced-4ddc-b409-7134ff3c332f}" ma:taxonomyMulti="true" ma:sspId="b4427c30-779f-4929-a31c-31fc6a806c1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f3be94-4ac5-4e5c-a8e8-972e0ca4793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3f3be94-4ac5-4e5c-a8e8-972e0ca47930">
      <UserInfo>
        <DisplayName/>
        <AccountId xsi:nil="true"/>
        <AccountType/>
      </UserInfo>
    </SharedWithUsers>
    <lcf76f155ced4ddcb4097134ff3c332f xmlns="d2e63bd9-438e-42e8-beee-7a1e0a9d1f1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7029FBD-9F41-459E-9A92-726CCA0C7F2E}"/>
</file>

<file path=customXml/itemProps2.xml><?xml version="1.0" encoding="utf-8"?>
<ds:datastoreItem xmlns:ds="http://schemas.openxmlformats.org/officeDocument/2006/customXml" ds:itemID="{B1150618-050A-4887-9627-99A56F02F18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A7C547-2471-4726-8D11-21C3CA9A8422}">
  <ds:schemaRefs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abb1196e-aa4c-441a-8fa3-d04eed9069a5"/>
    <ds:schemaRef ds:uri="http://schemas.microsoft.com/office/infopath/2007/PartnerControls"/>
    <ds:schemaRef ds:uri="c81c349f-e644-4879-bb66-5fd3a3e03da6"/>
    <ds:schemaRef ds:uri="http://purl.org/dc/elements/1.1/"/>
    <ds:schemaRef ds:uri="http://schemas.microsoft.com/office/2006/metadata/properties"/>
    <ds:schemaRef ds:uri="http://www.w3.org/XML/1998/namespace"/>
    <ds:schemaRef ds:uri="http://purl.org/dc/terms/"/>
    <ds:schemaRef ds:uri="c2aec745-f5b3-4a4b-a294-82da0db66640"/>
    <ds:schemaRef ds:uri="a2052ef6-6720-46d8-8782-13cae349851e"/>
    <ds:schemaRef ds:uri="64d2644c-3e8f-476f-bee1-8438476db43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545</Words>
  <Application>Microsoft Office PowerPoint</Application>
  <PresentationFormat>Widescreen</PresentationFormat>
  <Paragraphs>88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EIT Food Business Model Canvas Template</vt:lpstr>
      <vt:lpstr>The EIT Food preferred Business Model Canvas includes 11 blocks </vt:lpstr>
      <vt:lpstr>Proposal title: [insert the name of your proposal. This should be identical to the name in the Application Form]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EIT Food preferred Business Model Canvas includes 11 blocks</dc:title>
  <dc:creator>Paola Giavedoni</dc:creator>
  <cp:lastModifiedBy>Annick Ducher</cp:lastModifiedBy>
  <cp:revision>13</cp:revision>
  <dcterms:created xsi:type="dcterms:W3CDTF">2020-11-16T11:31:01Z</dcterms:created>
  <dcterms:modified xsi:type="dcterms:W3CDTF">2023-08-18T08:01:39Z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0x010100F9686D838F6DFE4AA6DA524E13F873B8</vt:lpwstr>
  </property>
  <property fmtid="{D5CDD505-2E9C-101B-9397-08002B2CF9AE}" pid="3" name="Order">
    <vt:r8>3100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TriggerFlowInfo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_ExtendedDescription">
    <vt:lpwstr/>
  </property>
  <property fmtid="{D5CDD505-2E9C-101B-9397-08002B2CF9AE}" pid="12" name="MediaServiceImageTags">
    <vt:lpwstr/>
  </property>
</Properties>
</file>